
<file path=[Content_Types].xml><?xml version="1.0" encoding="utf-8"?>
<Types xmlns="http://schemas.openxmlformats.org/package/2006/content-types">
  <Default Extension="png" ContentType="image/png"/>
  <Default Extension="wmf" ContentType="image/x-w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9.xml" ContentType="application/vnd.openxmlformats-officedocument.presentationml.slide+xml"/>
  <Override PartName="/ppt/slides/slide8.xml" ContentType="application/vnd.openxmlformats-officedocument.presentationml.slide+xml"/>
  <Override PartName="/ppt/slides/slide7.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2.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15.xml" ContentType="application/vnd.openxmlformats-officedocument.presentationml.slide+xml"/>
  <Override PartName="/ppt/slides/slide17.xml" ContentType="application/vnd.openxmlformats-officedocument.presentationml.slide+xml"/>
  <Override PartName="/ppt/slides/slide16.xml" ContentType="application/vnd.openxmlformats-officedocument.presentationml.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slideMasters/slideMaster1.xml" ContentType="application/vnd.openxmlformats-officedocument.presentationml.slideMaster+xml"/>
  <Override PartName="/ppt/notesSlides/notesSlide2.xml" ContentType="application/vnd.openxmlformats-officedocument.presentationml.notesSlide+xml"/>
  <Override PartName="/ppt/notesSlides/notesSlide1.xml" ContentType="application/vnd.openxmlformats-officedocument.presentationml.notesSlide+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7.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heme/theme1.xml" ContentType="application/vnd.openxmlformats-officedocument.theme+xml"/>
  <Override PartName="/ppt/charts/chartEx1.xml" ContentType="application/vnd.ms-office.chartex+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charts/chartEx2.xml" ContentType="application/vnd.ms-office.chartex+xml"/>
  <Override PartName="/ppt/charts/style2.xml" ContentType="application/vnd.ms-office.chartstyle+xml"/>
  <Override PartName="/ppt/notesMasters/notesMaster1.xml" ContentType="application/vnd.openxmlformats-officedocument.presentationml.notesMaster+xml"/>
  <Override PartName="/ppt/theme/theme2.xml" ContentType="application/vnd.openxmlformats-officedocument.theme+xml"/>
  <Override PartName="/ppt/theme/themeOverride2.xml" ContentType="application/vnd.openxmlformats-officedocument.themeOverride+xml"/>
  <Override PartName="/ppt/charts/colors2.xml" ContentType="application/vnd.ms-office.chartcolorstyle+xml"/>
  <Override PartName="/ppt/charts/colors3.xml" ContentType="application/vnd.ms-office.chartcolorstyle+xml"/>
  <Override PartName="/ppt/charts/style3.xml" ContentType="application/vnd.ms-office.chartstyle+xml"/>
  <Override PartName="/ppt/ink/ink1.xml" ContentType="application/inkml+xml"/>
  <Override PartName="/ppt/charts/chart1.xml" ContentType="application/vnd.openxmlformats-officedocument.drawingml.chart+xml"/>
  <Override PartName="/ppt/ink/ink2.xml" ContentType="application/inkml+xml"/>
  <Override PartName="/ppt/viewProps.xml" ContentType="application/vnd.openxmlformats-officedocument.presentationml.viewProps+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app.xml" ContentType="application/vnd.openxmlformats-officedocument.extended-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Lst>
  <p:notesMasterIdLst>
    <p:notesMasterId r:id="rId24"/>
  </p:notesMasterIdLst>
  <p:sldIdLst>
    <p:sldId id="256" r:id="rId2"/>
    <p:sldId id="335" r:id="rId3"/>
    <p:sldId id="352" r:id="rId4"/>
    <p:sldId id="344" r:id="rId5"/>
    <p:sldId id="325" r:id="rId6"/>
    <p:sldId id="326" r:id="rId7"/>
    <p:sldId id="327" r:id="rId8"/>
    <p:sldId id="329" r:id="rId9"/>
    <p:sldId id="328" r:id="rId10"/>
    <p:sldId id="353" r:id="rId11"/>
    <p:sldId id="338" r:id="rId12"/>
    <p:sldId id="340" r:id="rId13"/>
    <p:sldId id="330" r:id="rId14"/>
    <p:sldId id="347" r:id="rId15"/>
    <p:sldId id="349" r:id="rId16"/>
    <p:sldId id="331" r:id="rId17"/>
    <p:sldId id="348" r:id="rId18"/>
    <p:sldId id="332" r:id="rId19"/>
    <p:sldId id="336" r:id="rId20"/>
    <p:sldId id="333" r:id="rId21"/>
    <p:sldId id="350" r:id="rId22"/>
    <p:sldId id="351"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988" autoAdjust="0"/>
    <p:restoredTop sz="75000" autoAdjust="0"/>
  </p:normalViewPr>
  <p:slideViewPr>
    <p:cSldViewPr snapToGrid="0">
      <p:cViewPr varScale="1">
        <p:scale>
          <a:sx n="70" d="100"/>
          <a:sy n="70" d="100"/>
        </p:scale>
        <p:origin x="960"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customXml" Target="../customXml/item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customXml" Target="../customXml/item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 Id="rId30" Type="http://schemas.openxmlformats.org/officeDocument/2006/relationships/customXml" Target="../customXml/item2.xml"/></Relationships>
</file>

<file path=ppt/charts/_rels/chart1.xml.rels><?xml version="1.0" encoding="UTF-8" standalone="yes"?>
<Relationships xmlns="http://schemas.openxmlformats.org/package/2006/relationships"><Relationship Id="rId3" Type="http://schemas.openxmlformats.org/officeDocument/2006/relationships/oleObject" Target="https://microsoft-my.sharepoint.com/personal/brianfra_microsoft_com/Documents/2016-05-31%20Adventures%20in%20Data%20Quality%20-%20Mobile%20Click%20Tracking.xlsx" TargetMode="External"/><Relationship Id="rId2" Type="http://schemas.microsoft.com/office/2011/relationships/chartColorStyle" Target="colors3.xml"/><Relationship Id="rId1" Type="http://schemas.microsoft.com/office/2011/relationships/chartStyle" Target="style3.xml"/></Relationships>
</file>

<file path=ppt/charts/_rels/chartEx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oleObject" Target="file:///C:\Users\brianfra.REDMOND\AppData\Local\Microsoft\Windows\INetCache\Content.Outlook\D4KGQ19X\AA_Failure_xCard_v_Naive.xlsx" TargetMode="External"/><Relationship Id="rId4" Type="http://schemas.openxmlformats.org/officeDocument/2006/relationships/themeOverride" Target="../theme/themeOverride1.xml"/></Relationships>
</file>

<file path=ppt/charts/_rels/chartEx2.xml.rels><?xml version="1.0" encoding="UTF-8" standalone="yes"?>
<Relationships xmlns="http://schemas.openxmlformats.org/package/2006/relationships"><Relationship Id="rId3" Type="http://schemas.microsoft.com/office/2011/relationships/chartColorStyle" Target="colors2.xml"/><Relationship Id="rId2" Type="http://schemas.microsoft.com/office/2011/relationships/chartStyle" Target="style2.xml"/><Relationship Id="rId1" Type="http://schemas.openxmlformats.org/officeDocument/2006/relationships/oleObject" Target="file:///C:\Users\brianfra.REDMOND\AppData\Local\Microsoft\Windows\INetCache\Content.Outlook\D4KGQ19X\AA_Failure_xCard_v_Naive.xlsx" TargetMode="External"/><Relationship Id="rId4" Type="http://schemas.openxmlformats.org/officeDocument/2006/relationships/themeOverride" Target="../theme/themeOverrid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7"/>
    </mc:Choice>
    <mc:Fallback>
      <c:style val="7"/>
    </mc:Fallback>
  </mc:AlternateContent>
  <c:chart>
    <c:title>
      <c:overlay val="0"/>
      <c:spPr>
        <a:noFill/>
        <a:ln>
          <a:noFill/>
        </a:ln>
        <a:effectLst/>
      </c:spPr>
      <c:txPr>
        <a:bodyPr rot="0" spcFirstLastPara="1" vertOverflow="ellipsis" vert="horz" wrap="square" anchor="ctr" anchorCtr="1"/>
        <a:lstStyle/>
        <a:p>
          <a:pPr>
            <a:defRPr sz="18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'[2016-05-31 Adventures in Data Quality - Mobile Click Tracking.xlsx]Data'!$B$1</c:f>
              <c:strCache>
                <c:ptCount val="1"/>
                <c:pt idx="0">
                  <c:v>Ad Clickthrough Rate</c:v>
                </c:pt>
              </c:strCache>
            </c:strRef>
          </c:tx>
          <c:spPr>
            <a:solidFill>
              <a:schemeClr val="accent5"/>
            </a:solidFill>
            <a:ln>
              <a:noFill/>
            </a:ln>
            <a:effectLst/>
          </c:spPr>
          <c:invertIfNegative val="0"/>
          <c:cat>
            <c:strRef>
              <c:f>'[2016-05-31 Adventures in Data Quality - Mobile Click Tracking.xlsx]Data'!$A$2:$A$4</c:f>
              <c:strCache>
                <c:ptCount val="3"/>
                <c:pt idx="0">
                  <c:v>iOS</c:v>
                </c:pt>
                <c:pt idx="1">
                  <c:v>Windows Phone</c:v>
                </c:pt>
                <c:pt idx="2">
                  <c:v>Android</c:v>
                </c:pt>
              </c:strCache>
            </c:strRef>
          </c:cat>
          <c:val>
            <c:numRef>
              <c:f>'[2016-05-31 Adventures in Data Quality - Mobile Click Tracking.xlsx]Data'!$B$2:$B$4</c:f>
              <c:numCache>
                <c:formatCode>0.0%</c:formatCode>
                <c:ptCount val="3"/>
                <c:pt idx="0">
                  <c:v>4.4999999999999998E-2</c:v>
                </c:pt>
                <c:pt idx="1">
                  <c:v>0.08</c:v>
                </c:pt>
                <c:pt idx="2">
                  <c:v>1.6E-2</c:v>
                </c:pt>
              </c:numCache>
            </c:numRef>
          </c:val>
          <c:extLst>
            <c:ext xmlns:c16="http://schemas.microsoft.com/office/drawing/2014/chart" uri="{C3380CC4-5D6E-409C-BE32-E72D297353CC}">
              <c16:uniqueId val="{00000000-4844-4477-AE6B-0123FECD7367}"/>
            </c:ext>
          </c:extLst>
        </c:ser>
        <c:dLbls>
          <c:showLegendKey val="0"/>
          <c:showVal val="0"/>
          <c:showCatName val="0"/>
          <c:showSerName val="0"/>
          <c:showPercent val="0"/>
          <c:showBubbleSize val="0"/>
        </c:dLbls>
        <c:gapWidth val="219"/>
        <c:overlap val="-27"/>
        <c:axId val="367301088"/>
        <c:axId val="367302400"/>
      </c:barChart>
      <c:catAx>
        <c:axId val="36730108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367302400"/>
        <c:crosses val="autoZero"/>
        <c:auto val="1"/>
        <c:lblAlgn val="ctr"/>
        <c:lblOffset val="100"/>
        <c:noMultiLvlLbl val="0"/>
      </c:catAx>
      <c:valAx>
        <c:axId val="367302400"/>
        <c:scaling>
          <c:orientation val="minMax"/>
        </c:scaling>
        <c:delete val="0"/>
        <c:axPos val="l"/>
        <c:majorGridlines>
          <c:spPr>
            <a:ln w="9525" cap="flat" cmpd="sng" algn="ctr">
              <a:solidFill>
                <a:schemeClr val="tx1">
                  <a:lumMod val="15000"/>
                  <a:lumOff val="85000"/>
                </a:schemeClr>
              </a:solidFill>
              <a:round/>
            </a:ln>
            <a:effectLst/>
          </c:spPr>
        </c:majorGridlines>
        <c:numFmt formatCode="0.0%" sourceLinked="1"/>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36730108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'C:\Users\jolitz\Desktop\[Skype_xCard_Agg.xlsx]Sheet2'!$A$1:$A$408</cx:f>
        <cx:lvl ptCount="408" formatCode="General">
          <cx:pt idx="0">0.78843609767984835</cx:pt>
          <cx:pt idx="1">0.017494179540067323</cx:pt>
          <cx:pt idx="2">0.64956407039806607</cx:pt>
          <cx:pt idx="3">0.097603051852317046</cx:pt>
          <cx:pt idx="4">0.23476186907939511</cx:pt>
          <cx:pt idx="5">0.18447793111182362</cx:pt>
          <cx:pt idx="6">0.7163925301659827</cx:pt>
          <cx:pt idx="7">0.50503663891149753</cx:pt>
          <cx:pt idx="8">9.4176330113586356e-05</cx:pt>
          <cx:pt idx="9">0.16520560099972262</cx:pt>
          <cx:pt idx="10">9.6105593803005101e-05</cx:pt>
          <cx:pt idx="11">0.0033835210948446413</cx:pt>
          <cx:pt idx="12">0.00011971883808257226</cx:pt>
          <cx:pt idx="13">0.25486557440729901</cx:pt>
          <cx:pt idx="14">0.26755593464936545</cx:pt>
          <cx:pt idx="15">4.2438246163194079e-05</cx:pt>
          <cx:pt idx="16">0.25175634645090217</cx:pt>
          <cx:pt idx="17">0.40174153101089433</cx:pt>
          <cx:pt idx="18">0.15701539015811769</cx:pt>
          <cx:pt idx="19">0.11468915074738611</cx:pt>
          <cx:pt idx="20">0.22135863702154765</cx:pt>
          <cx:pt idx="21">0.68901616892629769</cx:pt>
          <cx:pt idx="22">0.65826960711712568</cx:pt>
          <cx:pt idx="23">0.98661801872066412</cx:pt>
          <cx:pt idx="24">0.31614260593186966</cx:pt>
          <cx:pt idx="25">0.090214578012266802</cx:pt>
          <cx:pt idx="26">0.23750913168666865</cx:pt>
          <cx:pt idx="27">0.39815323631014032</cx:pt>
          <cx:pt idx="28">0.040236157191789607</cx:pt>
          <cx:pt idx="29">0.24985854166864394</cx:pt>
          <cx:pt idx="30">0.30903845072224612</cx:pt>
          <cx:pt idx="31">0.30833306465745214</cx:pt>
          <cx:pt idx="32">0.82316494828211528</cx:pt>
          <cx:pt idx="33">0.7583178438836955</cx:pt>
          <cx:pt idx="34">0.80360760939595721</cx:pt>
          <cx:pt idx="35">0.86658390069582791</cx:pt>
          <cx:pt idx="36">0.36516966533173073</cx:pt>
          <cx:pt idx="37">0.095986287248862462</cx:pt>
          <cx:pt idx="38">0.043546976947104181</cx:pt>
          <cx:pt idx="39">0.04077772081203556</cx:pt>
          <cx:pt idx="40">0.042595065341371523</cx:pt>
          <cx:pt idx="41">0.33319328853811475</cx:pt>
          <cx:pt idx="42">0.47753870036252677</cx:pt>
          <cx:pt idx="43">0.20911039267573653</cx:pt>
          <cx:pt idx="44">0.080967496693835725</cx:pt>
          <cx:pt idx="45">0.56871545737195572</cx:pt>
          <cx:pt idx="46">0.64088249157049881</cx:pt>
          <cx:pt idx="47">0.0086730099922326959</cx:pt>
          <cx:pt idx="48">0.053498829288721329</cx:pt>
          <cx:pt idx="49">0.0052756162215631943</cx:pt>
          <cx:pt idx="50">0.020057961105402387</cx:pt>
          <cx:pt idx="51">0.17259685541509978</cx:pt>
          <cx:pt idx="52">0.25045330328142962</cx:pt>
          <cx:pt idx="53">0.39706133959237039</cx:pt>
          <cx:pt idx="54">0.076569300702033216</cx:pt>
          <cx:pt idx="55">0.045863255273042816</cx:pt>
          <cx:pt idx="56">0.52859666200274069</cx:pt>
          <cx:pt idx="57">0.31108801091104005</cx:pt>
          <cx:pt idx="58">0.9718681364317443</cx:pt>
          <cx:pt idx="59">0.39833824653464034</cx:pt>
          <cx:pt idx="60">0.71194291022542333</cx:pt>
          <cx:pt idx="61">0.91655305890407757</cx:pt>
          <cx:pt idx="62">0.15928751423863319</cx:pt>
          <cx:pt idx="63">0.29054962117495442</cx:pt>
          <cx:pt idx="64">0.8195414857382739</cx:pt>
          <cx:pt idx="65">6.9719894275700435e-05</cx:pt>
          <cx:pt idx="66">0.031265404200680323</cx:pt>
          <cx:pt idx="67">8.2627749327389272e-09</cx:pt>
          <cx:pt idx="68">3.7180937001067637e-12</cx:pt>
          <cx:pt idx="69">0.97303055627899182</cx:pt>
          <cx:pt idx="70">0.098704286512456108</cx:pt>
          <cx:pt idx="71">0.52904402841488773</cx:pt>
          <cx:pt idx="72">0.20583575555328823</cx:pt>
          <cx:pt idx="73">0.26464918562663381</cx:pt>
          <cx:pt idx="74">0.05873566778509319</cx:pt>
          <cx:pt idx="75">0.011950844769321713</cx:pt>
          <cx:pt idx="76">0.59108734444786004</cx:pt>
          <cx:pt idx="77">0.007563456649426435</cx:pt>
          <cx:pt idx="78">0.98543897259809909</cx:pt>
          <cx:pt idx="79">0.42970106967526095</cx:pt>
          <cx:pt idx="80">0.18052407130475637</cx:pt>
          <cx:pt idx="81">0.21841725329339648</cx:pt>
          <cx:pt idx="82">0.41584427540810764</cx:pt>
          <cx:pt idx="83">0.027484335135992799</cx:pt>
          <cx:pt idx="84">0.15046036966855258</cx:pt>
          <cx:pt idx="85">0.039432377115033022</cx:pt>
          <cx:pt idx="86">0.3653378661522359</cx:pt>
          <cx:pt idx="87">0.22910225659886768</cx:pt>
          <cx:pt idx="88">0.5424736844985738</cx:pt>
          <cx:pt idx="89">0.63292576857575367</cx:pt>
          <cx:pt idx="90">0.63923654795316431</cx:pt>
          <cx:pt idx="91">0.46557612024116241</cx:pt>
          <cx:pt idx="92">0.66111786744966539</cx:pt>
          <cx:pt idx="93">0.22831493724717958</cx:pt>
          <cx:pt idx="94">0.13106983789336257</cx:pt>
          <cx:pt idx="95">0.37714686707990691</cx:pt>
          <cx:pt idx="96">0.57233996764457062</cx:pt>
          <cx:pt idx="97">0.33246203613295588</cx:pt>
          <cx:pt idx="98">0.13753512341740293</cx:pt>
          <cx:pt idx="99">0.13732414489036909</cx:pt>
          <cx:pt idx="100">0.25020558915365476</cx:pt>
          <cx:pt idx="101">0.088470243980751012</cx:pt>
          <cx:pt idx="102">0.67735422331563833</cx:pt>
          <cx:pt idx="103">0.095617062084763116</cx:pt>
          <cx:pt idx="104">0.32214316401668663</cx:pt>
          <cx:pt idx="105">0.0039524339318228888</cx:pt>
          <cx:pt idx="106">0.012380176508453074</cx:pt>
          <cx:pt idx="107">4.7185598054856448e-05</cx:pt>
          <cx:pt idx="108">0.00086446030606150334</cx:pt>
          <cx:pt idx="109">0.28123230919717268</cx:pt>
          <cx:pt idx="110">0.05908376681311537</cx:pt>
          <cx:pt idx="111">0.99207596819362576</cx:pt>
          <cx:pt idx="112">0.15276879553759612</cx:pt>
          <cx:pt idx="113">0.79112910830272243</cx:pt>
          <cx:pt idx="114">0.78839587186785265</cx:pt>
          <cx:pt idx="115">0.098970036584208193</cx:pt>
          <cx:pt idx="116">0.13541200493476968</cx:pt>
          <cx:pt idx="117">0.028282075822074586</cx:pt>
          <cx:pt idx="118">0.00069300206135869359</cx:pt>
          <cx:pt idx="119">0.34026555972352091</cx:pt>
          <cx:pt idx="120">0.91473266674090148</cx:pt>
          <cx:pt idx="121">0.30546394528987869</cx:pt>
          <cx:pt idx="122">0.30789848171654466</cx:pt>
          <cx:pt idx="123">0.00012112615188877291</cx:pt>
          <cx:pt idx="124">0.19223118075841883</cx:pt>
          <cx:pt idx="125">0.90799148821100772</cx:pt>
          <cx:pt idx="126">0.0045131050308562298</cx:pt>
          <cx:pt idx="127">0.026979055811453073</cx:pt>
          <cx:pt idx="128">0.0037452228267718167</cx:pt>
          <cx:pt idx="129">0.66532552958348634</cx:pt>
          <cx:pt idx="130">0.0087427060942671473</cx:pt>
          <cx:pt idx="131">0.06801911977294435</cx:pt>
          <cx:pt idx="132">0.2076235379526026</cx:pt>
          <cx:pt idx="133">0.00061751161095655429</cx:pt>
          <cx:pt idx="134">0.047899601526937896</cx:pt>
          <cx:pt idx="135">1.4027420745288012e-26</cx:pt>
          <cx:pt idx="136">0.32387709311105994</cx:pt>
          <cx:pt idx="137">0.42489554110000749</cx:pt>
          <cx:pt idx="138">0.18434111239141809</cx:pt>
          <cx:pt idx="139">0.1716532931513865</cx:pt>
          <cx:pt idx="140">0.78588936751605776</cx:pt>
          <cx:pt idx="141">0.010771408478431419</cx:pt>
          <cx:pt idx="142">0.56123643209495311</cx:pt>
          <cx:pt idx="143">0.021211520899240475</cx:pt>
          <cx:pt idx="144">0.69183674436474574</cx:pt>
          <cx:pt idx="145">0.12174374522951359</cx:pt>
          <cx:pt idx="146">0.042879625690895984</cx:pt>
          <cx:pt idx="147">0.0089375080636133093</cx:pt>
          <cx:pt idx="148">0.72859382726837285</cx:pt>
          <cx:pt idx="149">0.32748367643519632</cx:pt>
          <cx:pt idx="150">0.47396353983322831</cx:pt>
          <cx:pt idx="151">0.62937729359829442</cx:pt>
          <cx:pt idx="152">0.24911711465521383</cx:pt>
          <cx:pt idx="153">0.016237545878331882</cx:pt>
          <cx:pt idx="154">0.87237977786440279</cx:pt>
          <cx:pt idx="155">0.14573687727528556</cx:pt>
          <cx:pt idx="156">0.85937834014838788</cx:pt>
          <cx:pt idx="157">0.25460460174390753</cx:pt>
          <cx:pt idx="158">0.018007772278085241</cx:pt>
          <cx:pt idx="159">0.13517469931412462</cx:pt>
          <cx:pt idx="160">0.55015934017013146</cx:pt>
          <cx:pt idx="161">0.56613973611598289</cx:pt>
          <cx:pt idx="162">0.53565026525500237</cx:pt>
          <cx:pt idx="163">0.81068253320371086</cx:pt>
          <cx:pt idx="164">0.17774115348540465</cx:pt>
          <cx:pt idx="165">0.69531856001926573</cx:pt>
          <cx:pt idx="166">0.7055761697216737</cx:pt>
          <cx:pt idx="167">0.7907457777187562</cx:pt>
          <cx:pt idx="168">0.67794876195367615</cx:pt>
          <cx:pt idx="169">0.41205894040454644</cx:pt>
          <cx:pt idx="170">0.60440385962185605</cx:pt>
          <cx:pt idx="171">0.63570819813353874</cx:pt>
          <cx:pt idx="172">0.16177875365797711</cx:pt>
          <cx:pt idx="173">0.079170271527674946</cx:pt>
          <cx:pt idx="174">0.28287228170607936</cx:pt>
          <cx:pt idx="175">0.22460808329715945</cx:pt>
          <cx:pt idx="176">0.97807687351810757</cx:pt>
          <cx:pt idx="177">0.2893077610112551</cx:pt>
          <cx:pt idx="178">0.6412111123457187</cx:pt>
          <cx:pt idx="179">0.32833422250006944</cx:pt>
          <cx:pt idx="180">0.074022138228329648</cx:pt>
          <cx:pt idx="181">0.013381305137652065</cx:pt>
          <cx:pt idx="182">0.1044740899911635</cx:pt>
          <cx:pt idx="183">0.051626776010524671</cx:pt>
          <cx:pt idx="184">0.0047569709953864739</cx:pt>
          <cx:pt idx="185">0.043436098847884054</cx:pt>
          <cx:pt idx="186">0.59013150775828649</cx:pt>
          <cx:pt idx="187">0.8781736676098949</cx:pt>
          <cx:pt idx="188">0.55222564557195208</cx:pt>
          <cx:pt idx="189">0.00533670577829903</cx:pt>
          <cx:pt idx="190">8.18875042027764e-06</cx:pt>
          <cx:pt idx="191">0.032370915865405907</cx:pt>
          <cx:pt idx="192">0.034048908155554787</cx:pt>
          <cx:pt idx="193">0.014469088246009508</cx:pt>
          <cx:pt idx="194">0.75904073206459122</cx:pt>
          <cx:pt idx="195">0.45071438798748842</cx:pt>
          <cx:pt idx="196">0.61025925189312713</cx:pt>
          <cx:pt idx="197">0.29093723336561039</cx:pt>
          <cx:pt idx="198">0.0042596072508760061</cx:pt>
          <cx:pt idx="199">0.51379999408741428</cx:pt>
          <cx:pt idx="200">0.10355838150771773</cx:pt>
          <cx:pt idx="201">0.33654998703396755</cx:pt>
          <cx:pt idx="202">0.00076916991606084274</cx:pt>
          <cx:pt idx="203">0.16152872232170165</cx:pt>
          <cx:pt idx="204">0.34902315359189484</cx:pt>
          <cx:pt idx="205">0.19924764024365732</cx:pt>
          <cx:pt idx="206">0.81746208759608163</cx:pt>
          <cx:pt idx="207">0.47214820635953486</cx:pt>
          <cx:pt idx="208">0.76424460387050863</cx:pt>
          <cx:pt idx="209">0.12962018551750765</cx:pt>
          <cx:pt idx="210">0.018491589406179794</cx:pt>
          <cx:pt idx="211">0.65537443488324265</cx:pt>
          <cx:pt idx="212">0.6474650913260378</cx:pt>
          <cx:pt idx="213">0.46614902632334809</cx:pt>
          <cx:pt idx="214">0.50126478154509813</cx:pt>
          <cx:pt idx="215">0.083327725500125946</cx:pt>
          <cx:pt idx="216">0.083808292070675708</cx:pt>
          <cx:pt idx="217">0.0031116986017260396</cx:pt>
          <cx:pt idx="218">0.46890157939574734</cx:pt>
          <cx:pt idx="219">0.25451615818788198</cx:pt>
          <cx:pt idx="220">0.34002906452174858</cx:pt>
          <cx:pt idx="221">0.43342994703215787</cx:pt>
          <cx:pt idx="222">0.43351785557468198</cx:pt>
          <cx:pt idx="223">1.0071154428230322e-05</cx:pt>
          <cx:pt idx="224">0.0082204081143495977</cx:pt>
          <cx:pt idx="225">0.10124106538346821</cx:pt>
          <cx:pt idx="226">0.70175225115578299</cx:pt>
          <cx:pt idx="227">0.71235031602584775</cx:pt>
          <cx:pt idx="228">0.58398315022638037</cx:pt>
          <cx:pt idx="229">0.23021523423672666</cx:pt>
          <cx:pt idx="230">0.39085138595857655</cx:pt>
          <cx:pt idx="231">8.5211999733294882e-05</cx:pt>
          <cx:pt idx="232">0.67033666724955276</cx:pt>
          <cx:pt idx="233">0.66948568722969803</cx:pt>
          <cx:pt idx="234">0.29390632699279745</cx:pt>
          <cx:pt idx="235">0.6215539999100379</cx:pt>
          <cx:pt idx="236">0.95364328634673956</cx:pt>
          <cx:pt idx="237">0.50648646696342925</cx:pt>
          <cx:pt idx="238">0.45341374129486378</cx:pt>
          <cx:pt idx="239">0.34278811896942918</cx:pt>
          <cx:pt idx="240">0.18016448177994654</cx:pt>
          <cx:pt idx="241">0.2295998175464487</cx:pt>
          <cx:pt idx="242">0.75726176031630077</cx:pt>
          <cx:pt idx="243">0.36077748738078474</cx:pt>
          <cx:pt idx="244">0.84735097318359731</cx:pt>
          <cx:pt idx="245">0.76056708693204267</cx:pt>
          <cx:pt idx="246">0.69872556906165406</cx:pt>
          <cx:pt idx="247">0.042196552887342934</cx:pt>
          <cx:pt idx="248">0.59061209127420011</cx:pt>
          <cx:pt idx="249">0.80512527404211753</cx:pt>
          <cx:pt idx="250">0.026483417720788858</cx:pt>
          <cx:pt idx="251">0.21490597021937952</cx:pt>
          <cx:pt idx="252">0.48293559242625411</cx:pt>
          <cx:pt idx="253">0.77088037378965268</cx:pt>
          <cx:pt idx="254">0.93642280362555241</cx:pt>
          <cx:pt idx="255">0.9968453784921314</cx:pt>
          <cx:pt idx="256">0.66209614231074698</cx:pt>
          <cx:pt idx="257">0.95949805176933378</cx:pt>
          <cx:pt idx="258">0.93833563382005647</cx:pt>
          <cx:pt idx="259">0.54195718004662097</cx:pt>
          <cx:pt idx="260">0.91280358678222751</cx:pt>
          <cx:pt idx="261">0.95279920114494709</cx:pt>
          <cx:pt idx="262">0.49269155991056796</cx:pt>
          <cx:pt idx="263">0.074376319861748474</cx:pt>
          <cx:pt idx="264">0.4727820121524613</cx:pt>
          <cx:pt idx="265">0.59616411383202728</cx:pt>
          <cx:pt idx="266">0.27285898290778327</cx:pt>
          <cx:pt idx="267">0.23954379461704955</cx:pt>
          <cx:pt idx="268">3.7456146996232148e-09</cx:pt>
          <cx:pt idx="269">2.3699650955546043e-05</cx:pt>
          <cx:pt idx="270">0.027466370741484922</cx:pt>
          <cx:pt idx="271">0.31924459156312973</cx:pt>
          <cx:pt idx="272">0.67353525564769645</cx:pt>
          <cx:pt idx="273">0.021987438310179162</cx:pt>
          <cx:pt idx="274">0.063943856146456507</cx:pt>
          <cx:pt idx="275">0.85299106235455646</cx:pt>
          <cx:pt idx="276">0.53110779530547092</cx:pt>
          <cx:pt idx="277">0.39251296959576543</cx:pt>
          <cx:pt idx="278">0.55951213807237887</cx:pt>
          <cx:pt idx="279">0.28620346863652091</cx:pt>
          <cx:pt idx="281">0.087440365142830087</cx:pt>
          <cx:pt idx="282">0.026376835574457903</cx:pt>
          <cx:pt idx="283">0.0019235235571718359</cx:pt>
          <cx:pt idx="284">0.11153081331882811</cx:pt>
          <cx:pt idx="285">0.65614486595894539</cx:pt>
          <cx:pt idx="286">0.0056992513760119002</cx:pt>
          <cx:pt idx="287">0.38534386912261109</cx:pt>
          <cx:pt idx="288">0.28349895647242906</cx:pt>
          <cx:pt idx="289">0.26514191462434783</cx:pt>
          <cx:pt idx="290">0.019125333688351464</cx:pt>
          <cx:pt idx="291">0.44204045945121345</cx:pt>
          <cx:pt idx="292">0.71660941368874487</cx:pt>
          <cx:pt idx="293">0.44027601340319378</cx:pt>
          <cx:pt idx="294">0.27831408802472496</cx:pt>
          <cx:pt idx="295">0.06200284398785115</cx:pt>
          <cx:pt idx="296">0.90016384994366505</cx:pt>
          <cx:pt idx="297">0.060042802579743274</cx:pt>
          <cx:pt idx="298">0.37216226344414899</cx:pt>
          <cx:pt idx="299">0.55182686574050899</cx:pt>
          <cx:pt idx="300">0.73499647202920759</cx:pt>
          <cx:pt idx="301">0.009275045263436919</cx:pt>
          <cx:pt idx="302">0.00923397811020636</cx:pt>
          <cx:pt idx="303">0.5992107121234086</cx:pt>
          <cx:pt idx="304">0.34298717184324579</cx:pt>
          <cx:pt idx="305">0.15684233880685253</cx:pt>
          <cx:pt idx="306">0.21980486145368516</cx:pt>
          <cx:pt idx="307">0.49337836728538975</cx:pt>
          <cx:pt idx="308">0.037943821533547688</cx:pt>
          <cx:pt idx="309">0.41175213491806723</cx:pt>
          <cx:pt idx="310">0.37293306231774481</cx:pt>
          <cx:pt idx="311">0.52128112769631163</cx:pt>
          <cx:pt idx="312">0.44979382247361893</cx:pt>
          <cx:pt idx="313">0.599895150514554</cx:pt>
          <cx:pt idx="314">0.61522345331892203</cx:pt>
          <cx:pt idx="315">0.30372698313969843</cx:pt>
          <cx:pt idx="316">0.27404148831125408</cx:pt>
          <cx:pt idx="317">0.85825957945467424</cx:pt>
          <cx:pt idx="318">0.43368730588342963</cx:pt>
          <cx:pt idx="319">0.017075114028123995</cx:pt>
          <cx:pt idx="320">0.91287952645253001</cx:pt>
          <cx:pt idx="321">0.025850161902683983</cx:pt>
          <cx:pt idx="322">0.9526381237661794</cx:pt>
          <cx:pt idx="323">0.47595227239292798</cx:pt>
          <cx:pt idx="324">0.025903013529988354</cx:pt>
          <cx:pt idx="325">0.75111106591446675</cx:pt>
          <cx:pt idx="326">0.027516910893776215</cx:pt>
          <cx:pt idx="327">0.11861821947281763</cx:pt>
          <cx:pt idx="328">0.21674210184514822</cx:pt>
          <cx:pt idx="329">0.080607230606331043</cx:pt>
          <cx:pt idx="330">0.013837947697680533</cx:pt>
          <cx:pt idx="331">0.019930422712587839</cx:pt>
          <cx:pt idx="332">0.95932902899141614</cx:pt>
          <cx:pt idx="333">0.026943965986929632</cx:pt>
          <cx:pt idx="334">0.78542027112895874</cx:pt>
          <cx:pt idx="335">0.16133345325040371</cx:pt>
          <cx:pt idx="336">1.3543252914862407e-05</cx:pt>
          <cx:pt idx="337">0.00082566182103707621</cx:pt>
          <cx:pt idx="338">0.0016707579065869534</cx:pt>
          <cx:pt idx="339">0.0017067526514556474</cx:pt>
          <cx:pt idx="340">0.091556580806477939</cx:pt>
          <cx:pt idx="341">0.68910418754849634</cx:pt>
          <cx:pt idx="342">0.28462285925441799</cx:pt>
          <cx:pt idx="343">0.88658808214169338</cx:pt>
          <cx:pt idx="344">0.58879133199197253</cx:pt>
          <cx:pt idx="345">0.46823039177308495</cx:pt>
          <cx:pt idx="346">0.55262136883180335</cx:pt>
          <cx:pt idx="347">0.0097799119990866143</cx:pt>
          <cx:pt idx="348">0.022710232939035485</cx:pt>
          <cx:pt idx="349">0.079018165884076522</cx:pt>
          <cx:pt idx="350">0.085995719875196094</cx:pt>
          <cx:pt idx="351">0.1364396979739802</cx:pt>
          <cx:pt idx="352">0.36587350246402306</cx:pt>
          <cx:pt idx="353">0.6190921302329242</cx:pt>
          <cx:pt idx="354">4.3964229326345074e-07</cx:pt>
          <cx:pt idx="355">0.83505828179616159</cx:pt>
          <cx:pt idx="356">0.99831574305019488</cx:pt>
          <cx:pt idx="357">0.65377963916896298</cx:pt>
          <cx:pt idx="358">0.31890964089901275</cx:pt>
          <cx:pt idx="359">0.37146463657807433</cx:pt>
          <cx:pt idx="360">0.23682995428828069</cx:pt>
          <cx:pt idx="361">0.57309541495104666</cx:pt>
          <cx:pt idx="362">0.59689795611796526</cx:pt>
          <cx:pt idx="363">0.29101745581969224</cx:pt>
          <cx:pt idx="364">0.94957076036235211</cx:pt>
          <cx:pt idx="365">0.12176361400849156</cx:pt>
          <cx:pt idx="366">0.4678061828651357</cx:pt>
          <cx:pt idx="367">0.93842792425520316</cx:pt>
          <cx:pt idx="368">0.41181790711841482</cx:pt>
          <cx:pt idx="369">0.5654467517097338</cx:pt>
          <cx:pt idx="370">0.61377363709385624</cx:pt>
          <cx:pt idx="371">0.61666300386764616</cx:pt>
          <cx:pt idx="372">0.66750837208626779</cx:pt>
          <cx:pt idx="373">0.12977175830786655</cx:pt>
          <cx:pt idx="374">0.33442872151114061</cx:pt>
          <cx:pt idx="375">0.097281494369777802</cx:pt>
          <cx:pt idx="376">0.6376636898119683</cx:pt>
          <cx:pt idx="377">0.93156554190996399</cx:pt>
          <cx:pt idx="378">2.6132082161408659e-11</cx:pt>
          <cx:pt idx="379">0.017333691231882727</cx:pt>
          <cx:pt idx="380">1.2885623886427742e-07</cx:pt>
          <cx:pt idx="381">0.97270267109830877</cx:pt>
          <cx:pt idx="382">0.51499857636784241</cx:pt>
          <cx:pt idx="383">0.7459129618371898</cx:pt>
          <cx:pt idx="384">0.84608906242232751</cx:pt>
          <cx:pt idx="385">0.021394959604252837</cx:pt>
          <cx:pt idx="386">0.40849782863643802</cx:pt>
          <cx:pt idx="387">0.028068318846864514</cx:pt>
          <cx:pt idx="388">0.016378899811080556</cx:pt>
          <cx:pt idx="389">0.066019652852660191</cx:pt>
          <cx:pt idx="390">0.0015871393042784555</cx:pt>
          <cx:pt idx="391">0.14039386942209542</cx:pt>
          <cx:pt idx="392">0.052727496379281827</cx:pt>
          <cx:pt idx="393">0.44049920557313127</cx:pt>
          <cx:pt idx="394">0.76675404002957404</cx:pt>
          <cx:pt idx="395">0.00045053071303059614</cx:pt>
          <cx:pt idx="396">0.16602637206004187</cx:pt>
          <cx:pt idx="397">0.014153054942557836</cx:pt>
          <cx:pt idx="398">0.0013506841137756352</cx:pt>
          <cx:pt idx="399">0.12575214466665696</cx:pt>
          <cx:pt idx="400">0.93515587984033188</cx:pt>
          <cx:pt idx="401">0.94726277152419491</cx:pt>
          <cx:pt idx="402">0.70821409100446564</cx:pt>
          <cx:pt idx="403">0.012097476830028953</cx:pt>
          <cx:pt idx="404">0.020751452754943518</cx:pt>
          <cx:pt idx="405">0.6966486941078176</cx:pt>
          <cx:pt idx="406">0.14381136104252568</cx:pt>
          <cx:pt idx="407">0.62375434296680865</cx:pt>
        </cx:lvl>
      </cx:numDim>
    </cx:data>
  </cx:chartData>
  <cx:chart>
    <cx:plotArea>
      <cx:plotAreaRegion>
        <cx:series layoutId="clusteredColumn" uniqueId="{BD9EC1F6-07B7-4F80-8F2F-3D896429C8D5}">
          <cx:dataId val="0"/>
          <cx:layoutPr>
            <cx:binning intervalClosed="r">
              <cx:binSize val="0.05000000000000001"/>
            </cx:binning>
          </cx:layoutPr>
        </cx:series>
      </cx:plotAreaRegion>
      <cx:axis id="0">
        <cx:catScaling gapWidth="0"/>
        <cx:tickLabels/>
        <cx:numFmt formatCode="#,##0.00" sourceLinked="0"/>
      </cx:axis>
      <cx:axis id="1">
        <cx:valScaling/>
        <cx:majorGridlines/>
        <cx:tickLabels/>
      </cx:axis>
    </cx:plotArea>
  </cx:chart>
  <cx:clrMapOvr bg1="lt1" tx1="dk1" bg2="lt2" tx2="dk2" accent1="accent1" accent2="accent2" accent3="accent3" accent4="accent4" accent5="accent5" accent6="accent6" hlink="hlink" folHlink="folHlink"/>
</cx:chartSpace>
</file>

<file path=ppt/charts/chartEx2.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'C:\Users\jolitz\Desktop\[Skype_xCard_Agg.xlsx]Sheet1'!$A$1:$A$953</cx:f>
        <cx:lvl ptCount="953" formatCode="General">
          <cx:pt idx="0">0.46582683463377916</cx:pt>
          <cx:pt idx="1">0.084732579332810393</cx:pt>
          <cx:pt idx="2">0.17093445730784543</cx:pt>
          <cx:pt idx="3">0.43758707311220402</cx:pt>
          <cx:pt idx="4">0.47908609457488915</cx:pt>
          <cx:pt idx="5">0.34474384338511221</cx:pt>
          <cx:pt idx="6">0.51375832514523312</cx:pt>
          <cx:pt idx="7">0.5162284665006438</cx:pt>
          <cx:pt idx="8">0.98195119465191505</cx:pt>
          <cx:pt idx="9">0.6317538520402044</cx:pt>
          <cx:pt idx="10">0.53008126414409262</cx:pt>
          <cx:pt idx="11">0.15726194192272652</cx:pt>
          <cx:pt idx="12">0.033016958547970085</cx:pt>
          <cx:pt idx="13">0.15527851287722572</cx:pt>
          <cx:pt idx="14">0.056490076819026944</cx:pt>
          <cx:pt idx="15">0.23063781373650546</cx:pt>
          <cx:pt idx="16">0.042503399537849505</cx:pt>
          <cx:pt idx="17">0.4498708478997866</cx:pt>
          <cx:pt idx="18">0.72213317326921822</cx:pt>
          <cx:pt idx="19">0.19205143745251757</cx:pt>
          <cx:pt idx="20">0.51411509106205799</cx:pt>
          <cx:pt idx="21">0.19205143745251757</cx:pt>
          <cx:pt idx="22">0.73904689666488133</cx:pt>
          <cx:pt idx="23">0.61612227229506566</cx:pt>
          <cx:pt idx="24">0.78378871813459716</cx:pt>
          <cx:pt idx="25">0.87364772166629345</cx:pt>
          <cx:pt idx="26">0.53201157310775937</cx:pt>
          <cx:pt idx="27">0.21588569405262084</cx:pt>
          <cx:pt idx="28">0.21013927354911319</cx:pt>
          <cx:pt idx="29">0.81977056179435515</cx:pt>
          <cx:pt idx="30">0.24826052469774618</cx:pt>
          <cx:pt idx="31">0.31854026619101211</cx:pt>
          <cx:pt idx="32">0.88669934871261979</cx:pt>
          <cx:pt idx="33">0.72472202925812534</cx:pt>
          <cx:pt idx="34">0.61710036985870886</cx:pt>
          <cx:pt idx="35">0.074991805328383038</cx:pt>
          <cx:pt idx="36">0.57216859293379874</cx:pt>
          <cx:pt idx="37">0.26829690773390896</cx:pt>
          <cx:pt idx="38">0.034703455656841083</cx:pt>
          <cx:pt idx="39">0.42531948213218285</cx:pt>
          <cx:pt idx="40">0.085058528318675178</cx:pt>
          <cx:pt idx="41">0.46578177534289344</cx:pt>
          <cx:pt idx="42">0.11404464981569189</cx:pt>
          <cx:pt idx="43">0.094339476842558098</cx:pt>
          <cx:pt idx="44">0.74172936651294108</cx:pt>
          <cx:pt idx="45">0.75369078224514763</cx:pt>
          <cx:pt idx="46">0.9796981536137408</cx:pt>
          <cx:pt idx="47">0.74852074629072329</cx:pt>
          <cx:pt idx="48">0.64335466779255945</cx:pt>
          <cx:pt idx="49">0.58572722691294943</cx:pt>
          <cx:pt idx="50">0.53792710842627867</cx:pt>
          <cx:pt idx="51">0.096463252049656806</cx:pt>
          <cx:pt idx="52">0.62465993911801942</cx:pt>
          <cx:pt idx="53">0.060349680508570903</cx:pt>
          <cx:pt idx="54">0.27532758686229425</cx:pt>
          <cx:pt idx="55">0.56140658402538435</cx:pt>
          <cx:pt idx="56">0.80683087371780726</cx:pt>
          <cx:pt idx="57">0.99644961544746036</cx:pt>
          <cx:pt idx="58">0.96662541443938288</cx:pt>
          <cx:pt idx="59">0.2569689997148642</cx:pt>
          <cx:pt idx="60">0.099553939781936079</cx:pt>
          <cx:pt idx="61">0.29672087644222828</cx:pt>
          <cx:pt idx="62">0.6661621929289232</cx:pt>
          <cx:pt idx="63">0.4723322527575986</cx:pt>
          <cx:pt idx="64">0.39089952587032462</cx:pt>
          <cx:pt idx="65">0.91804014706011061</cx:pt>
          <cx:pt idx="66">0.067681767962208012</cx:pt>
          <cx:pt idx="67">0.27222365713458474</cx:pt>
          <cx:pt idx="68">0.21518841314919032</cx:pt>
          <cx:pt idx="69">0.5653645161636951</cx:pt>
          <cx:pt idx="70">0.83350570349557551</cx:pt>
          <cx:pt idx="71">0.20000366767576883</cx:pt>
          <cx:pt idx="72">0.84696221801434513</cx:pt>
          <cx:pt idx="73">0.52446463215692918</cx:pt>
          <cx:pt idx="74">0.95577662849495448</cx:pt>
          <cx:pt idx="75">0.56681716827766082</cx:pt>
          <cx:pt idx="76">0.15965525080705184</cx:pt>
          <cx:pt idx="77">0.69114934506035408</cx:pt>
          <cx:pt idx="78">0.32248350222899314</cx:pt>
          <cx:pt idx="79">0.7577440540097623</cx:pt>
          <cx:pt idx="80">0.73690861907478888</cx:pt>
          <cx:pt idx="81">0.95475528263592035</cx:pt>
          <cx:pt idx="82">0.95475526811648848</cx:pt>
          <cx:pt idx="83">0.91689937314252179</cx:pt>
          <cx:pt idx="84">0.39935545942760453</cx:pt>
          <cx:pt idx="85">0.6590036719387703</cx:pt>
          <cx:pt idx="86">0.20045593664404662</cx:pt>
          <cx:pt idx="87">0.65000364126320775</cx:pt>
          <cx:pt idx="88">0.31208735770174079</cx:pt>
          <cx:pt idx="89">0.81163692372559537</cx:pt>
          <cx:pt idx="90">0.0013694043786021493</cx:pt>
          <cx:pt idx="91">0.19321745844050792</cx:pt>
          <cx:pt idx="92">0.40494398457787972</cx:pt>
          <cx:pt idx="93">0.92017674248379677</cx:pt>
          <cx:pt idx="94">0.35542001658411559</cx:pt>
          <cx:pt idx="95">0.99852415644624526</cx:pt>
          <cx:pt idx="96">0.75189216587243479</cx:pt>
          <cx:pt idx="97">0.6423794820602744</cx:pt>
          <cx:pt idx="98">0.91900466672169379</cx:pt>
          <cx:pt idx="99">0.32337179769154345</cx:pt>
          <cx:pt idx="100">0.74897418812564531</cx:pt>
          <cx:pt idx="101">0.65274379636974222</cx:pt>
          <cx:pt idx="102">0.68685999550989796</cx:pt>
          <cx:pt idx="103">0.6212129134068437</cx:pt>
          <cx:pt idx="104">0.65468801577738334</cx:pt>
          <cx:pt idx="105">0.34735366048009675</cx:pt>
          <cx:pt idx="106">0.54642845719078603</cx:pt>
          <cx:pt idx="107">0.5600814187615123</cx:pt>
          <cx:pt idx="108">0.25796148371988137</cx:pt>
          <cx:pt idx="109">0.30726845769817829</cx:pt>
          <cx:pt idx="110">0.34493818639288809</cx:pt>
          <cx:pt idx="111">0.57781139526862102</cx:pt>
          <cx:pt idx="112">0.53667474021596584</cx:pt>
          <cx:pt idx="113">0.61289997871322299</cx:pt>
          <cx:pt idx="114">0.86174630825976872</cx:pt>
          <cx:pt idx="115">0.9427227405691968</cx:pt>
          <cx:pt idx="116">0.75141639172308206</cx:pt>
          <cx:pt idx="117">0.21700283257581085</cx:pt>
          <cx:pt idx="118">0.037409658149083778</cx:pt>
          <cx:pt idx="119">0.12159526214508838</cx:pt>
          <cx:pt idx="120">0.5597375848353412</cx:pt>
          <cx:pt idx="121">0.11435912107373479</cx:pt>
          <cx:pt idx="122">0.35544809649524278</cx:pt>
          <cx:pt idx="123">0.4343208024202071</cx:pt>
          <cx:pt idx="124">0.83321924672104464</cx:pt>
          <cx:pt idx="125">0.97309570225766495</cx:pt>
          <cx:pt idx="126">0.8426020415490566</cx:pt>
          <cx:pt idx="127">0.2107057938597601</cx:pt>
          <cx:pt idx="128">0.18259190959493424</cx:pt>
          <cx:pt idx="129">0.43051246143877298</cx:pt>
          <cx:pt idx="130">0.22719885401957488</cx:pt>
          <cx:pt idx="131">0.72598770011491909</cx:pt>
          <cx:pt idx="132">0.751521981745225</cx:pt>
          <cx:pt idx="133">0.82059679597559332</cx:pt>
          <cx:pt idx="134">0.53868643644029102</cx:pt>
          <cx:pt idx="135">0.49798046883893066</cx:pt>
          <cx:pt idx="136">0.49798047287923619</cx:pt>
          <cx:pt idx="137">0.79722037020113901</cx:pt>
          <cx:pt idx="138">0.72508859617211163</cx:pt>
          <cx:pt idx="139">0.27028966865834497</cx:pt>
          <cx:pt idx="140">0.16031699742310207</cx:pt>
          <cx:pt idx="141">0.27914392396077514</cx:pt>
          <cx:pt idx="142">0.30385639167533407</cx:pt>
          <cx:pt idx="143">0.61144374406229041</cx:pt>
          <cx:pt idx="144">0.60165449856624864</cx:pt>
          <cx:pt idx="145">0.56740987450316327</cx:pt>
          <cx:pt idx="146">0.70414626414000803</cx:pt>
          <cx:pt idx="147">0.43752980251312801</cx:pt>
          <cx:pt idx="148">0.42541046972084906</cx:pt>
          <cx:pt idx="149">0.18727333874066973</cx:pt>
          <cx:pt idx="150">0.33493648117704722</cx:pt>
          <cx:pt idx="151">0.44774889394886397</cx:pt>
          <cx:pt idx="152">0.17161093151241852</cx:pt>
          <cx:pt idx="153">0.44767719429542518</cx:pt>
          <cx:pt idx="154">0.46885822254914744</cx:pt>
          <cx:pt idx="155">0.76780866654987645</cx:pt>
          <cx:pt idx="156">0.77385476752941984</cx:pt>
          <cx:pt idx="157">0.27066263082460862</cx:pt>
          <cx:pt idx="158">0.046135407795140401</cx:pt>
          <cx:pt idx="159">0.22641532111416399</cx:pt>
          <cx:pt idx="160">0.78739193795823248</cx:pt>
          <cx:pt idx="161">0.38087398296012587</cx:pt>
          <cx:pt idx="162">0.61589323065919732</cx:pt>
          <cx:pt idx="163">0.38482881654615153</cx:pt>
          <cx:pt idx="164">0.049983079202682051</cx:pt>
          <cx:pt idx="165">0.050296518019034377</cx:pt>
          <cx:pt idx="166">0.17874292561505506</cx:pt>
          <cx:pt idx="167">0.25029600335230168</cx:pt>
          <cx:pt idx="168">0.29477809338448169</cx:pt>
          <cx:pt idx="169">0.056988380496359944</cx:pt>
          <cx:pt idx="170">0.0059309986289567433</cx:pt>
          <cx:pt idx="171">0.51912899988726835</cx:pt>
          <cx:pt idx="172">0.62099364021470993</cx:pt>
          <cx:pt idx="173">0.45775437097028304</cx:pt>
          <cx:pt idx="174">0.77420581731446392</cx:pt>
          <cx:pt idx="175">0.43551003465637417</cx:pt>
          <cx:pt idx="176">0.27120691100980643</cx:pt>
          <cx:pt idx="177">0.81831016885798102</cx:pt>
          <cx:pt idx="178">0.5679661823753015</cx:pt>
          <cx:pt idx="179">0.81831016885798102</cx:pt>
          <cx:pt idx="180">0.85871964240852772</cx:pt>
          <cx:pt idx="181">0.87601372709897252</cx:pt>
          <cx:pt idx="182">0.84153265993450699</cx:pt>
          <cx:pt idx="183">0.41731640144876658</cx:pt>
          <cx:pt idx="184">0.36613945071140341</cx:pt>
          <cx:pt idx="185">0.55598750661459895</cx:pt>
          <cx:pt idx="186">0.0059352702480304645</cx:pt>
          <cx:pt idx="187">0.17304205200136727</cx:pt>
          <cx:pt idx="188">0.97512204198370989</cx:pt>
          <cx:pt idx="189">0.89285572718060036</cx:pt>
          <cx:pt idx="190">0.35582403515967764</cx:pt>
          <cx:pt idx="191">0.67292881168907048</cx:pt>
          <cx:pt idx="192">0.21593934830945838</cx:pt>
          <cx:pt idx="193">0.18525650594073703</cx:pt>
          <cx:pt idx="194">0.68291655297868448</cx:pt>
          <cx:pt idx="195">0.19390786297087645</cx:pt>
          <cx:pt idx="196">0.016423794909901694</cx:pt>
          <cx:pt idx="197">0.62596076844019488</cx:pt>
          <cx:pt idx="198">0.43469718591031647</cx:pt>
          <cx:pt idx="199">0.084855130319965055</cx:pt>
          <cx:pt idx="200">0.14512543039107559</cx:pt>
          <cx:pt idx="201">0.62707865604325974</cx:pt>
          <cx:pt idx="202">0.16878233586906105</cx:pt>
          <cx:pt idx="203">0.1246867867295926</cx:pt>
          <cx:pt idx="204">0.23429912182096585</cx:pt>
          <cx:pt idx="205">0.9366134494669589</cx:pt>
          <cx:pt idx="206">0.89793444376907683</cx:pt>
          <cx:pt idx="207">0.98262135291520947</cx:pt>
          <cx:pt idx="208">0.36320875493524907</cx:pt>
          <cx:pt idx="209">0.47561753704066023</cx:pt>
          <cx:pt idx="210">0.51933781416832869</cx:pt>
          <cx:pt idx="211">0.58876361404208799</cx:pt>
          <cx:pt idx="212">0.36438412557940691</cx:pt>
          <cx:pt idx="213">0.18634849021826377</cx:pt>
          <cx:pt idx="214">0.59719009080580876</cx:pt>
          <cx:pt idx="215">0.45037943819786563</cx:pt>
          <cx:pt idx="216">0.57365899060966208</cx:pt>
          <cx:pt idx="217">0.92429362218442257</cx:pt>
          <cx:pt idx="218">0.10363584052231686</cx:pt>
          <cx:pt idx="219">0.82365978564807252</cx:pt>
          <cx:pt idx="220">0.38828653188473983</cx:pt>
          <cx:pt idx="221">0.63961598767120242</cx:pt>
          <cx:pt idx="222">0.27399424527190236</cx:pt>
          <cx:pt idx="223">0.0038782219374391179</cx:pt>
          <cx:pt idx="224">0.090626363120875186</cx:pt>
          <cx:pt idx="225">0.005709646387998416</cx:pt>
          <cx:pt idx="226">0.04631629533404405</cx:pt>
          <cx:pt idx="227">0.35553963197553973</cx:pt>
          <cx:pt idx="228">0.33326605464265135</cx:pt>
          <cx:pt idx="229">0.019181371768703628</cx:pt>
          <cx:pt idx="230">0.082141014792995626</cx:pt>
          <cx:pt idx="231">0.15608076629070711</cx:pt>
          <cx:pt idx="232">0.5337683534061437</cx:pt>
          <cx:pt idx="233">0.32975253748239486</cx:pt>
          <cx:pt idx="234">0.29781234787730559</cx:pt>
          <cx:pt idx="235">0.52514272932246386</cx:pt>
          <cx:pt idx="236">0.98107274760017515</cx:pt>
          <cx:pt idx="237">0.42703383269875717</cx:pt>
          <cx:pt idx="238">0.51775644305186086</cx:pt>
          <cx:pt idx="239">0.47685974471642223</cx:pt>
          <cx:pt idx="240">0.47685974005100273</cx:pt>
          <cx:pt idx="241">0.68442405939980788</cx:pt>
          <cx:pt idx="242">0.99370969771324824</cx:pt>
          <cx:pt idx="243">0.47409657300880015</cx:pt>
          <cx:pt idx="244">0.35158394955744732</cx:pt>
          <cx:pt idx="245">0.43448665018994892</cx:pt>
          <cx:pt idx="246">0.7795458983873218</cx:pt>
          <cx:pt idx="247">0.3578265780129104</cx:pt>
          <cx:pt idx="248">0.67066769344625576</cx:pt>
          <cx:pt idx="249">0.46327839267061255</cx:pt>
          <cx:pt idx="250">0.69706465035333787</cx:pt>
          <cx:pt idx="251">0.65078273050451685</cx:pt>
          <cx:pt idx="252">0.080827333727538739</cx:pt>
          <cx:pt idx="253">0.39170719979893576</cx:pt>
          <cx:pt idx="254">0.67192479798850357</cx:pt>
          <cx:pt idx="255">0.77733547761735866</cx:pt>
          <cx:pt idx="256">0.041470479754324358</cx:pt>
          <cx:pt idx="257">0.22571740921463082</cx:pt>
          <cx:pt idx="258">0.31138349621291489</cx:pt>
          <cx:pt idx="259">0.57552614263863588</cx:pt>
          <cx:pt idx="260">0.46300461709229623</cx:pt>
          <cx:pt idx="261">0.9644576683275734</cx:pt>
          <cx:pt idx="262">0.6181206896866871</cx:pt>
          <cx:pt idx="263">0.146249689883134</cx:pt>
          <cx:pt idx="264">0.22466063217266413</cx:pt>
          <cx:pt idx="265">0.44497831921384967</cx:pt>
          <cx:pt idx="266">0.099842141127206546</cx:pt>
          <cx:pt idx="267">0.14780929587977426</cx:pt>
          <cx:pt idx="268">0.69796571017978559</cx:pt>
          <cx:pt idx="269">0.65222926530702685</cx:pt>
          <cx:pt idx="270">0.71729535535745914</cx:pt>
          <cx:pt idx="271">0.63476488051592372</cx:pt>
          <cx:pt idx="272">0.46520554825284888</cx:pt>
          <cx:pt idx="273">0.19085689607482054</cx:pt>
          <cx:pt idx="274">0.65488405838107688</cx:pt>
          <cx:pt idx="275">0.92399228444011383</cx:pt>
          <cx:pt idx="276">0.12481040813880093</cx:pt>
          <cx:pt idx="277">0.025985712971108882</cx:pt>
          <cx:pt idx="278">0.84962493605092682</cx:pt>
          <cx:pt idx="279">0.4203404805431632</cx:pt>
          <cx:pt idx="280">0.62204680139205082</cx:pt>
          <cx:pt idx="281">0.16830794341463975</cx:pt>
          <cx:pt idx="282">0.79288999339906019</cx:pt>
          <cx:pt idx="283">0.3046030491894442</cx:pt>
          <cx:pt idx="284">0.20395951052577335</cx:pt>
          <cx:pt idx="285">0.47679765790044881</cx:pt>
          <cx:pt idx="286">0.34638539146144554</cx:pt>
          <cx:pt idx="287">0.17899224626610663</cx:pt>
          <cx:pt idx="288">0.048247523388826187</cx:pt>
          <cx:pt idx="289">0.55017156854358396</cx:pt>
          <cx:pt idx="290">0.34093624889618246</cx:pt>
          <cx:pt idx="291">0.14859062252164995</cx:pt>
          <cx:pt idx="292">0.22490224770798053</cx:pt>
          <cx:pt idx="293">0.15096463065253943</cx:pt>
          <cx:pt idx="294">0.15096463562473095</cx:pt>
          <cx:pt idx="295">0.06927320082136261</cx:pt>
          <cx:pt idx="296">0.2018089051954835</cx:pt>
          <cx:pt idx="297">0.82387145377394089</cx:pt>
          <cx:pt idx="298">0.55987338949958398</cx:pt>
          <cx:pt idx="299">0.74977981346094658</cx:pt>
          <cx:pt idx="300">0.10931527799164699</cx:pt>
          <cx:pt idx="301">0.29601171562371226</cx:pt>
          <cx:pt idx="302">0.62754575820533975</cx:pt>
          <cx:pt idx="303">0.21073286456277393</cx:pt>
          <cx:pt idx="304">0.97491279249654894</cx:pt>
          <cx:pt idx="305">0.55616007383297905</cx:pt>
          <cx:pt idx="306">0.087280241208251924</cx:pt>
          <cx:pt idx="307">0.63410882977724559</cx:pt>
          <cx:pt idx="308">0.59395184508139898</cx:pt>
          <cx:pt idx="309">0.92553571475049767</cx:pt>
          <cx:pt idx="310">0.31508707678827069</cx:pt>
          <cx:pt idx="311">0.01453413697548683</cx:pt>
          <cx:pt idx="312">0.23473459916796022</cx:pt>
          <cx:pt idx="313">0.75863800674637438</cx:pt>
          <cx:pt idx="314">0.48969749109375593</cx:pt>
          <cx:pt idx="315">0.70437139918416103</cx:pt>
          <cx:pt idx="316">0.38186460701578895</cx:pt>
          <cx:pt idx="317">0.10265519537876888</cx:pt>
          <cx:pt idx="318">0.26383989567157545</cx:pt>
          <cx:pt idx="319">0.98988001083638388</cx:pt>
          <cx:pt idx="320">0.41814083151079373</cx:pt>
          <cx:pt idx="321">0.28115585883328675</cx:pt>
          <cx:pt idx="322">0.41162134422568064</cx:pt>
          <cx:pt idx="323">0.40833741194805984</cx:pt>
          <cx:pt idx="324">0.4619248387540883</cx:pt>
          <cx:pt idx="325">0.26786774670503133</cx:pt>
          <cx:pt idx="326">0.36644869487278398</cx:pt>
          <cx:pt idx="327">0.88041155468415566</cx:pt>
          <cx:pt idx="328">0.42136568864377388</cx:pt>
          <cx:pt idx="329">0.85309381494120218</cx:pt>
          <cx:pt idx="330">0.88565718195143361</cx:pt>
          <cx:pt idx="331">0.12240278927103893</cx:pt>
          <cx:pt idx="332">0.96723250520599646</cx:pt>
          <cx:pt idx="333">0.20543244490011256</cx:pt>
          <cx:pt idx="334">0.30754586344703178</cx:pt>
          <cx:pt idx="335">0.47819546541647784</cx:pt>
          <cx:pt idx="336">0.047069478369145275</cx:pt>
          <cx:pt idx="337">0.47819546541647784</cx:pt>
          <cx:pt idx="338">0.58417644578839778</cx:pt>
          <cx:pt idx="339">0.51080967645189901</cx:pt>
          <cx:pt idx="340">0.068322406001424973</cx:pt>
          <cx:pt idx="341">0.5276518664070351</cx:pt>
          <cx:pt idx="342">0.13903803467596701</cx:pt>
          <cx:pt idx="343">0.35639177153364232</cx:pt>
          <cx:pt idx="344">0.36825323062462545</cx:pt>
          <cx:pt idx="345">0.43852093569683093</cx:pt>
          <cx:pt idx="346">0.1025743285907955</cx:pt>
          <cx:pt idx="347">0.28051728618760119</cx:pt>
          <cx:pt idx="348">0.0058386934265813543</cx:pt>
          <cx:pt idx="349">0.8300731481009116</cx:pt>
          <cx:pt idx="350">0.59840168127458393</cx:pt>
          <cx:pt idx="351">0.62850845879709538</cx:pt>
          <cx:pt idx="352">0.51893597506756106</cx:pt>
          <cx:pt idx="353">0.40253263162712594</cx:pt>
          <cx:pt idx="354">0.53525511680678095</cx:pt>
          <cx:pt idx="355">0.64591010852343156</cx:pt>
          <cx:pt idx="356">0.11003304906014419</cx:pt>
          <cx:pt idx="357">0.45336887615129873</cx:pt>
          <cx:pt idx="358">0.87356850721167578</cx:pt>
          <cx:pt idx="359">0.90592314743896618</cx:pt>
          <cx:pt idx="360">0.55008560401913198</cx:pt>
          <cx:pt idx="361">0.59677746765442941</cx:pt>
          <cx:pt idx="362">0.18065953790530853</cx:pt>
          <cx:pt idx="363">0.68431635916916633</cx:pt>
          <cx:pt idx="364">0.55744522664944685</cx:pt>
          <cx:pt idx="365">0.39926058216494054</cx:pt>
          <cx:pt idx="366">0.29521503882152156</cx:pt>
          <cx:pt idx="367">0.46310825129876065</cx:pt>
          <cx:pt idx="368">0.74229391487297325</cx:pt>
          <cx:pt idx="369">0.73064826117361847</cx:pt>
          <cx:pt idx="370">0.023846011464739161</cx:pt>
          <cx:pt idx="371">0.22278184611192445</cx:pt>
          <cx:pt idx="372">0.38745092323163044</cx:pt>
          <cx:pt idx="373">0.30404004851256983</cx:pt>
          <cx:pt idx="374">0.46098388846763982</cx:pt>
          <cx:pt idx="375">0.27174667065225477</cx:pt>
          <cx:pt idx="376">0.41862378710347004</cx:pt>
          <cx:pt idx="377">0.85878330251918189</cx:pt>
          <cx:pt idx="378">0.65195097456289008</cx:pt>
          <cx:pt idx="379">0.12846702956168221</cx:pt>
          <cx:pt idx="380">0.1357974688465568</cx:pt>
          <cx:pt idx="381">0.10578982460448524</cx:pt>
          <cx:pt idx="382">0.55368905243584998</cx:pt>
          <cx:pt idx="383">0.99249729719941882</cx:pt>
          <cx:pt idx="384">0.89567323399311705</cx:pt>
          <cx:pt idx="385">0.67095720822116101</cx:pt>
          <cx:pt idx="386">0.47145044471445507</cx:pt>
          <cx:pt idx="387">0.69401963006337541</cx:pt>
          <cx:pt idx="388">0.42497702094149659</cx:pt>
          <cx:pt idx="389">0.30102710574697789</cx:pt>
          <cx:pt idx="390">0.55071965457135763</cx:pt>
          <cx:pt idx="391">0.42754502438642583</cx:pt>
          <cx:pt idx="392">0.23170954256703857</cx:pt>
          <cx:pt idx="393">0.33723857844067007</cx:pt>
          <cx:pt idx="394">0.20343262676256391</cx:pt>
          <cx:pt idx="395">0.93521867633396649</cx:pt>
          <cx:pt idx="396">0.93521867585543472</cx:pt>
          <cx:pt idx="397">0.57016436202614096</cx:pt>
          <cx:pt idx="398">0.95446397731428645</cx:pt>
          <cx:pt idx="399">0.24549786940648721</cx:pt>
          <cx:pt idx="400">0.81464248463848921</cx:pt>
          <cx:pt idx="401">0.29256801530813004</cx:pt>
          <cx:pt idx="402">0.66107836777855389</cx:pt>
          <cx:pt idx="403">0.15636744800435903</cx:pt>
          <cx:pt idx="404">0.26924605804471602</cx:pt>
          <cx:pt idx="405">0.85334491849548111</cx:pt>
          <cx:pt idx="406">0.59258364231200478</cx:pt>
          <cx:pt idx="407">0.72620679682182732</cx:pt>
          <cx:pt idx="408">0.71449653664668411</cx:pt>
          <cx:pt idx="409">0.85331270488098476</cx:pt>
          <cx:pt idx="410">0.25802811222235117</cx:pt>
          <cx:pt idx="411">0.94534770927987677</cx:pt>
          <cx:pt idx="412">0.89426777458112183</cx:pt>
          <cx:pt idx="413">0.58805828443159025</cx:pt>
          <cx:pt idx="414">0.63426851282657126</cx:pt>
          <cx:pt idx="415">0.78545546424836343</cx:pt>
          <cx:pt idx="416">0.15284934052847191</cx:pt>
          <cx:pt idx="417">0.87625814467200058</cx:pt>
          <cx:pt idx="418">0.4054950645843397</cx:pt>
          <cx:pt idx="419">0.5437858516571803</cx:pt>
          <cx:pt idx="420">0.29507594330048215</cx:pt>
          <cx:pt idx="421">0.66987454177609029</cx:pt>
          <cx:pt idx="422">0.71072863600926994</cx:pt>
          <cx:pt idx="423">0.15912422504045989</cx:pt>
          <cx:pt idx="424">0.67510819521401866</cx:pt>
          <cx:pt idx="425">0.35628000864978748</cx:pt>
          <cx:pt idx="426">0.53647928895602393</cx:pt>
          <cx:pt idx="427">0.66626525915968737</cx:pt>
          <cx:pt idx="428">0.33798393679881789</cx:pt>
          <cx:pt idx="429">0.62145486717584819</cx:pt>
          <cx:pt idx="430">0.93827255845312396</cx:pt>
          <cx:pt idx="431">0.28201910767946203</cx:pt>
          <cx:pt idx="432">0.9791311579003823</cx:pt>
          <cx:pt idx="433">0.16330165518477927</cx:pt>
          <cx:pt idx="434">0.26471729989832499</cx:pt>
          <cx:pt idx="435">0.78010424499377085</cx:pt>
          <cx:pt idx="436">0.99445315813438151</cx:pt>
          <cx:pt idx="437">0.68585338126331696</cx:pt>
          <cx:pt idx="438">0.5835923290974161</cx:pt>
          <cx:pt idx="439">0.52352765848862104</cx:pt>
          <cx:pt idx="440">0.46205435787759275</cx:pt>
          <cx:pt idx="441">0.34172477415478908</cx:pt>
          <cx:pt idx="442">0.012774995687936903</cx:pt>
          <cx:pt idx="443">0.85109539292629321</cx:pt>
          <cx:pt idx="444">0.30972214420897731</cx:pt>
          <cx:pt idx="445">0.79603488619765805</cx:pt>
          <cx:pt idx="446">0.49700164152935344</cx:pt>
          <cx:pt idx="447">0.87790640658507701</cx:pt>
          <cx:pt idx="448">0.73842596703807994</cx:pt>
          <cx:pt idx="449">0.12301384570279709</cx:pt>
          <cx:pt idx="450">0.12301383874827501</cx:pt>
          <cx:pt idx="451">0.36038973256992202</cx:pt>
          <cx:pt idx="452">0.69435311842330827</cx:pt>
          <cx:pt idx="453">0.7586858081340212</cx:pt>
          <cx:pt idx="454">0.72809223164640291</cx:pt>
          <cx:pt idx="455">0.78872800027424794</cx:pt>
          <cx:pt idx="456">0.32222555022086985</cx:pt>
          <cx:pt idx="457">0.17681673190529668</cx:pt>
          <cx:pt idx="458">0.1208795848012017</cx:pt>
          <cx:pt idx="459">0.56218886895060349</cx:pt>
          <cx:pt idx="460">0.24711482212404629</cx:pt>
          <cx:pt idx="461">0.7424435194883362</cx:pt>
          <cx:pt idx="462">0.42195910522574764</cx:pt>
          <cx:pt idx="463">0.73807086808343159</cx:pt>
          <cx:pt idx="464">0.79918112369052485</cx:pt>
          <cx:pt idx="465">0.74793582991409524</cx:pt>
          <cx:pt idx="466">0.57678263291889809</cx:pt>
          <cx:pt idx="467">0.39390804971737925</cx:pt>
          <cx:pt idx="468">0.8897486723495136</cx:pt>
          <cx:pt idx="469">0.72785472287828856</cx:pt>
          <cx:pt idx="470">0.7254338072983969</cx:pt>
          <cx:pt idx="471">0.41760356071673743</cx:pt>
          <cx:pt idx="472">0.46390555500310837</cx:pt>
          <cx:pt idx="473">0.5664161075248646</cx:pt>
          <cx:pt idx="474">0.77687924049724622</cx:pt>
          <cx:pt idx="475">0.12749915695426114</cx:pt>
          <cx:pt idx="476">0.72669547454349326</cx:pt>
          <cx:pt idx="477">0.5257277355558847</cx:pt>
          <cx:pt idx="478">0.43935260417457533</cx:pt>
          <cx:pt idx="479">0.43709518420291826</cx:pt>
          <cx:pt idx="480">0.86573872705499566</cx:pt>
          <cx:pt idx="481">0.81373658657683623</cx:pt>
          <cx:pt idx="482">0.35668828090579519</cx:pt>
          <cx:pt idx="483">0.99664440646750907</cx:pt>
          <cx:pt idx="484">0.059256935900081915</cx:pt>
          <cx:pt idx="485">0.72341389142702095</cx:pt>
          <cx:pt idx="486">0.49495958148726971</cx:pt>
          <cx:pt idx="487">0.22666767385516348</cx:pt>
          <cx:pt idx="488">0.30273576604511387</cx:pt>
          <cx:pt idx="489">0.22011158907580064</cx:pt>
          <cx:pt idx="490">0.92473751328835907</cx:pt>
          <cx:pt idx="491">0.2738014114456454</cx:pt>
          <cx:pt idx="492">0.80732004236780108</cx:pt>
          <cx:pt idx="493">0.2738014114456454</cx:pt>
          <cx:pt idx="494">0.51729681455838394</cx:pt>
          <cx:pt idx="495">0.18478835413580849</cx:pt>
          <cx:pt idx="496">0.20763978221517046</cx:pt>
          <cx:pt idx="497">0.72137999662479912</cx:pt>
          <cx:pt idx="498">0.93838955497271681</cx:pt>
          <cx:pt idx="499">0.86453452489059068</cx:pt>
          <cx:pt idx="500">0.5909951603184489</cx:pt>
          <cx:pt idx="501">0.69067212627715047</cx:pt>
          <cx:pt idx="502">0.52461277015487529</cx:pt>
          <cx:pt idx="503">0.98914668777292347</cx:pt>
          <cx:pt idx="504">0.52678929529977125</cx:pt>
          <cx:pt idx="505">0.80881060060148902</cx:pt>
          <cx:pt idx="506">0.490914814567737</cx:pt>
          <cx:pt idx="507">0.66736172898169976</cx:pt>
          <cx:pt idx="508">0.82112772923273747</cx:pt>
          <cx:pt idx="509">0.016666540995394198</cx:pt>
          <cx:pt idx="510">0.81170581819532428</cx:pt>
          <cx:pt idx="511">0.69632680512957723</cx:pt>
          <cx:pt idx="512">0.81278810227397236</cx:pt>
          <cx:pt idx="513">0.21015478302424462</cx:pt>
          <cx:pt idx="514">0.47968692607685015</cx:pt>
          <cx:pt idx="515">0.73749790954516437</cx:pt>
          <cx:pt idx="516">0.49128751850529928</cx:pt>
          <cx:pt idx="517">0.48910753275456187</cx:pt>
          <cx:pt idx="518">0.27297968374857573</cx:pt>
          <cx:pt idx="519">0.61944443902042878</cx:pt>
          <cx:pt idx="520">0.35363229864575418</cx:pt>
          <cx:pt idx="521">0.73330430811971126</cx:pt>
          <cx:pt idx="522">0.74840943257267478</cx:pt>
          <cx:pt idx="523">0.13635099523185676</cx:pt>
          <cx:pt idx="524">0.075556632558208117</cx:pt>
          <cx:pt idx="525">0.28747457866316584</cx:pt>
          <cx:pt idx="526">0.45701908307082451</cx:pt>
          <cx:pt idx="527">0.16060709913747487</cx:pt>
          <cx:pt idx="528">0.75408466680618746</cx:pt>
          <cx:pt idx="529">0.68427996261506596</cx:pt>
          <cx:pt idx="530">0.48741156495415339</cx:pt>
          <cx:pt idx="531">0.74137354381107068</cx:pt>
          <cx:pt idx="532">0.43242596508051134</cx:pt>
          <cx:pt idx="533">0.99485819389904517</cx:pt>
          <cx:pt idx="534">0.17887520306636071</cx:pt>
          <cx:pt idx="535">0.32321301625612719</cx:pt>
          <cx:pt idx="536">0.5304803147610524</cx:pt>
          <cx:pt idx="537">0.88357166496042772</cx:pt>
          <cx:pt idx="538">0.034453464615529387</cx:pt>
          <cx:pt idx="539">0.0069759383018770096</cx:pt>
          <cx:pt idx="540">0.12029427166467478</cx:pt>
          <cx:pt idx="541">0.42802178989493789</cx:pt>
          <cx:pt idx="542">0.070184754536606012</cx:pt>
          <cx:pt idx="543">0.52277048753186561</cx:pt>
          <cx:pt idx="544">0.82579433641285638</cx:pt>
          <cx:pt idx="545">0.25624477634864357</cx:pt>
          <cx:pt idx="546">0.66129560278338539</cx:pt>
          <cx:pt idx="547">0.54050098997510876</cx:pt>
          <cx:pt idx="548">0.65002735663128997</cx:pt>
          <cx:pt idx="549">0.42668256368715607</cx:pt>
          <cx:pt idx="550">0.68869131205343292</cx:pt>
          <cx:pt idx="551">0.70995470507483716</cx:pt>
          <cx:pt idx="552">0.8475262541918106</cx:pt>
          <cx:pt idx="553">0.84752623706530494</cx:pt>
          <cx:pt idx="554">0.86199083233573259</cx:pt>
          <cx:pt idx="555">0.33031756596077877</cx:pt>
          <cx:pt idx="556">0.34632551782532328</cx:pt>
          <cx:pt idx="557">0.86654810540819804</cx:pt>
          <cx:pt idx="558">0.74264966445101666</cx:pt>
          <cx:pt idx="559">0.31159016087461672</cx:pt>
          <cx:pt idx="560">0.85671192539738816</cx:pt>
          <cx:pt idx="561">1</cx:pt>
          <cx:pt idx="562">0.51104453415282658</cx:pt>
          <cx:pt idx="563">0.64388123397871033</cx:pt>
          <cx:pt idx="564">0.99425409358486849</cx:pt>
          <cx:pt idx="565">0.67174110598458225</cx:pt>
          <cx:pt idx="566">0.68285498868090244</cx:pt>
          <cx:pt idx="567">0.57407991187350937</cx:pt>
          <cx:pt idx="568">0.59061507158418403</cx:pt>
          <cx:pt idx="569">0.48939606453540296</cx:pt>
          <cx:pt idx="570">0.5734319281658441</cx:pt>
          <cx:pt idx="571">0.39094928263222584</cx:pt>
          <cx:pt idx="572">0.94373335356854271</cx:pt>
          <cx:pt idx="573">0.6627122549982597</cx:pt>
          <cx:pt idx="574">0.47882347737645636</cx:pt>
          <cx:pt idx="575">0.81340768383729678</cx:pt>
          <cx:pt idx="576">0.50271632776588793</cx:pt>
          <cx:pt idx="577">0.85724052442110865</cx:pt>
          <cx:pt idx="578">0.641927933580692</cx:pt>
          <cx:pt idx="579">0.48852152978335805</cx:pt>
          <cx:pt idx="580">0.68669637930136607</cx:pt>
          <cx:pt idx="581">0.31054905487283069</cx:pt>
          <cx:pt idx="582">0.31424401656542461</cx:pt>
          <cx:pt idx="583">0.36974857800836336</cx:pt>
          <cx:pt idx="584">0.12091903314186561</cx:pt>
          <cx:pt idx="585">0.31484132260937497</cx:pt>
          <cx:pt idx="586">0.72532121910844971</cx:pt>
          <cx:pt idx="587">0.33811599373539225</cx:pt>
          <cx:pt idx="588">0.53120775001245368</cx:pt>
          <cx:pt idx="589">0.6705910430973907</cx:pt>
          <cx:pt idx="590">0.82206983134540856</cx:pt>
          <cx:pt idx="591">0.054276293636820266</cx:pt>
          <cx:pt idx="592">0.72769782052171816</cx:pt>
          <cx:pt idx="593">0.94167491739560671</cx:pt>
          <cx:pt idx="594">0.71928908982480722</cx:pt>
          <cx:pt idx="595">0.44887073838247793</cx:pt>
          <cx:pt idx="596">0.36925316108693773</cx:pt>
          <cx:pt idx="597">0.85577030423665212</cx:pt>
          <cx:pt idx="598">0.85729040578704674</cx:pt>
          <cx:pt idx="599">0.089041016935430276</cx:pt>
          <cx:pt idx="600">0.99840338213813196</cx:pt>
          <cx:pt idx="601">0.79318415309704604</cx:pt>
          <cx:pt idx="602">0.89429573595292644</cx:pt>
          <cx:pt idx="603">0.025439415411672446</cx:pt>
          <cx:pt idx="604">0.65265440687227527</cx:pt>
          <cx:pt idx="605">0.80245314568616211</cx:pt>
          <cx:pt idx="606">0.98160700944053381</cx:pt>
          <cx:pt idx="607">0.98160701074299861</cx:pt>
          <cx:pt idx="608">0.60863419675030828</cx:pt>
          <cx:pt idx="609">0.81871386102574673</cx:pt>
          <cx:pt idx="610">0.95111873545197767</cx:pt>
          <cx:pt idx="611">0.75873470407388144</cx:pt>
          <cx:pt idx="612">0.4738991476544494</cx:pt>
          <cx:pt idx="613">0.12385267703768305</cx:pt>
          <cx:pt idx="614">0.3876960514719513</cx:pt>
          <cx:pt idx="615">0.40514658415455751</cx:pt>
          <cx:pt idx="616">0.96244502781627117</cx:pt>
          <cx:pt idx="617">0.82692807438635696</cx:pt>
          <cx:pt idx="618">0.077493838134512952</cx:pt>
          <cx:pt idx="619">0.25262769293063841</cx:pt>
          <cx:pt idx="620">0.10968224592012568</cx:pt>
          <cx:pt idx="621">0.116417373982941</cx:pt>
          <cx:pt idx="622">0.64893801131183015</cx:pt>
          <cx:pt idx="623">0.38968841202778914</cx:pt>
          <cx:pt idx="624">0.43710688031280287</cx:pt>
          <cx:pt idx="625">0.93149166176841869</cx:pt>
          <cx:pt idx="626">0.7565214347729321</cx:pt>
          <cx:pt idx="627">0.51057562983045868</cx:pt>
          <cx:pt idx="628">0.11505419822720665</cx:pt>
          <cx:pt idx="629">0.077637556750981565</cx:pt>
          <cx:pt idx="630">0.16781701987625486</cx:pt>
          <cx:pt idx="631">0.98872267081791532</cx:pt>
          <cx:pt idx="632">0.12723608263353359</cx:pt>
          <cx:pt idx="633">0.070327575212484686</cx:pt>
          <cx:pt idx="634">0.38008467909134469</cx:pt>
          <cx:pt idx="635">0.014762112499024016</cx:pt>
          <cx:pt idx="636">0.014772790450474743</cx:pt>
          <cx:pt idx="637">0.069478932298061999</cx:pt>
          <cx:pt idx="638">0.17497927146633882</cx:pt>
          <cx:pt idx="639">0.65287687488462742</cx:pt>
          <cx:pt idx="640">0.032984295063719644</cx:pt>
          <cx:pt idx="641">0.28359220624255077</cx:pt>
          <cx:pt idx="642">0.54321531248218879</cx:pt>
          <cx:pt idx="643">0.71281636125192227</cx:pt>
          <cx:pt idx="644">0.29630272630371129</cx:pt>
          <cx:pt idx="645">0.65811110635806103</cx:pt>
          <cx:pt idx="646">0.73191974785593095</cx:pt>
          <cx:pt idx="647">0.67489105732024346</cx:pt>
          <cx:pt idx="648">0.82479748626732663</cx:pt>
          <cx:pt idx="649">1</cx:pt>
          <cx:pt idx="650">0.82479748626732663</cx:pt>
          <cx:pt idx="651">0.12449495708364762</cx:pt>
          <cx:pt idx="652">0.74323079518668522</cx:pt>
          <cx:pt idx="653">0.2029409651613506</cx:pt>
          <cx:pt idx="654">0.16336424309774433</cx:pt>
          <cx:pt idx="655">0.22090523924350325</cx:pt>
          <cx:pt idx="656">0.51705654780182897</cx:pt>
          <cx:pt idx="657">0.52689710347990104</cx:pt>
          <cx:pt idx="658">0.31313642525818641</cx:pt>
          <cx:pt idx="659">0.093115794680695876</cx:pt>
          <cx:pt idx="660">0.65306584604970153</cx:pt>
          <cx:pt idx="661">0.92279260606757152</cx:pt>
          <cx:pt idx="662">0.76706340196691425</cx:pt>
          <cx:pt idx="663">0.46035236050906791</cx:pt>
          <cx:pt idx="664">0.70207709769371696</cx:pt>
          <cx:pt idx="665">0.60514037255311703</cx:pt>
          <cx:pt idx="666">0.29946978356948634</cx:pt>
          <cx:pt idx="667">0.55245992112146103</cx:pt>
          <cx:pt idx="668">0.98581722900175994</cx:pt>
          <cx:pt idx="669">0.93440097993557458</cx:pt>
          <cx:pt idx="670">0.85142471210026893</cx:pt>
          <cx:pt idx="671">0.80635397756317984</cx:pt>
          <cx:pt idx="672">0.77903708018593487</cx:pt>
          <cx:pt idx="673">0.62088955424144998</cx:pt>
          <cx:pt idx="674">0.68147438272111427</cx:pt>
          <cx:pt idx="675">0.59982154591766634</cx:pt>
          <cx:pt idx="676">0.61349774656510414</cx:pt>
          <cx:pt idx="677">0.92204978693616413</cx:pt>
          <cx:pt idx="678">0.91398139223771535</cx:pt>
          <cx:pt idx="679">0.66064129893725299</cx:pt>
          <cx:pt idx="680">0.63692049483945756</cx:pt>
          <cx:pt idx="681">0.49169425855090532</cx:pt>
          <cx:pt idx="682">0.44702104202335968</cx:pt>
          <cx:pt idx="683">0.58974501903056664</cx:pt>
          <cx:pt idx="684">0.17066693555018855</cx:pt>
          <cx:pt idx="685">0.41248649881882149</cx:pt>
          <cx:pt idx="686">0.82260694962562408</cx:pt>
          <cx:pt idx="687">0.12883681790616422</cx:pt>
          <cx:pt idx="688">0.9383126572210958</cx:pt>
          <cx:pt idx="689">0.72998214807350625</cx:pt>
          <cx:pt idx="690">0.89659709379809993</cx:pt>
          <cx:pt idx="691">0.40440369218478978</cx:pt>
          <cx:pt idx="692">0.096558316395979171</cx:pt>
          <cx:pt idx="693">0.78075543288306271</cx:pt>
          <cx:pt idx="694">0.69872736027181204</cx:pt>
          <cx:pt idx="695">0.45888437264221382</cx:pt>
          <cx:pt idx="696">0.66902068102320111</cx:pt>
          <cx:pt idx="697">0.62741691471350092</cx:pt>
          <cx:pt idx="698">0.77611033945666918</cx:pt>
          <cx:pt idx="699">0.44781712748167657</cx:pt>
          <cx:pt idx="700">0.051120107858764599</cx:pt>
          <cx:pt idx="701">0.029998197306792582</cx:pt>
          <cx:pt idx="702">0.487542487254782</cx:pt>
          <cx:pt idx="703">0.16285903449648159</cx:pt>
          <cx:pt idx="704">0.31105117428967316</cx:pt>
          <cx:pt idx="705">0.050910769252740483</cx:pt>
          <cx:pt idx="706">0.12010096102366656</cx:pt>
          <cx:pt idx="707">0.83311594254225796</cx:pt>
          <cx:pt idx="708">0.54559783769814063</cx:pt>
          <cx:pt idx="709">0.079942586590798587</cx:pt>
          <cx:pt idx="710">0.14868186955631457</cx:pt>
          <cx:pt idx="711">0.50530789988885627</cx:pt>
          <cx:pt idx="712">0.2852181943165969</cx:pt>
          <cx:pt idx="713">0.28521820410676557</cx:pt>
          <cx:pt idx="714">0.39231798217810754</cx:pt>
          <cx:pt idx="715">0.36436218168663459</cx:pt>
          <cx:pt idx="716">0.34760992222690246</cx:pt>
          <cx:pt idx="717">0.56278609517401357</cx:pt>
          <cx:pt idx="718">0.20165689340058224</cx:pt>
          <cx:pt idx="719">0.020634435018085245</cx:pt>
          <cx:pt idx="720">0.35497270308153817</cx:pt>
          <cx:pt idx="721">0.34860527737561919</cx:pt>
          <cx:pt idx="722">0.55534530628385959</cx:pt>
          <cx:pt idx="723">0.52320944725577989</cx:pt>
          <cx:pt idx="724">0.60580106685147639</cx:pt>
          <cx:pt idx="725">0.44001197716542362</cx:pt>
          <cx:pt idx="726">0.14443903056739729</cx:pt>
          <cx:pt idx="727">0.21877625371096357</cx:pt>
          <cx:pt idx="728">0.47689561242106759</cx:pt>
          <cx:pt idx="729">0.73571420594352621</cx:pt>
          <cx:pt idx="730">0.4031099260255413</cx:pt>
          <cx:pt idx="731">0.62179557024103538</cx:pt>
          <cx:pt idx="732">0.30620280695565488</cx:pt>
          <cx:pt idx="733">0.17650799722653396</cx:pt>
          <cx:pt idx="734">0.56918734208465871</cx:pt>
          <cx:pt idx="735">0.28778686984443841</cx:pt>
          <cx:pt idx="736">0.21788730538091206</cx:pt>
          <cx:pt idx="737">0.24846641206738351</cx:pt>
          <cx:pt idx="738">0.24454251932315443</cx:pt>
          <cx:pt idx="739">0.91553434941935075</cx:pt>
          <cx:pt idx="740">0.062939368725667522</cx:pt>
          <cx:pt idx="741">0.037660436788821</cx:pt>
          <cx:pt idx="742">0.23188216813457918</cx:pt>
          <cx:pt idx="743">0.67698371897592868</cx:pt>
          <cx:pt idx="744">0.93370564610161688</cx:pt>
          <cx:pt idx="745">0.9807309130030849</cx:pt>
          <cx:pt idx="746">0.90981862922222356</cx:pt>
          <cx:pt idx="747">0.88212084799297064</cx:pt>
          <cx:pt idx="748">0.38616870208307186</cx:pt>
          <cx:pt idx="749">0.61675283846129547</cx:pt>
          <cx:pt idx="750">0.98878713446178679</cx:pt>
          <cx:pt idx="751">0.056600306019624333</cx:pt>
          <cx:pt idx="752">0.82394541219834994</cx:pt>
          <cx:pt idx="753">0.46003603142598215</cx:pt>
          <cx:pt idx="754">0.85628005893165082</cx:pt>
          <cx:pt idx="755">0.12996308341683188</cx:pt>
          <cx:pt idx="756">0.83003671433081649</cx:pt>
          <cx:pt idx="757">0.96859407678113696</cx:pt>
          <cx:pt idx="758">0.2736387321842122</cx:pt>
          <cx:pt idx="759">0.27554735001252539</cx:pt>
          <cx:pt idx="760">0.71545790954992639</cx:pt>
          <cx:pt idx="761">0.19979104990585095</cx:pt>
          <cx:pt idx="762">0.52882951271403689</cx:pt>
          <cx:pt idx="763">0.92289298304307688</cx:pt>
          <cx:pt idx="764">0.90630750436079555</cx:pt>
          <cx:pt idx="765">0.17071164084406665</cx:pt>
          <cx:pt idx="766">0.86799706613645733</cx:pt>
          <cx:pt idx="767">0.2748427850614143</cx:pt>
          <cx:pt idx="768">0.27484278419860703</cx:pt>
          <cx:pt idx="769">0.11091469438066581</cx:pt>
          <cx:pt idx="770">0.11652439279778612</cx:pt>
          <cx:pt idx="771">0.98242199828403654</cx:pt>
          <cx:pt idx="772">0.79699669884582869</cx:pt>
          <cx:pt idx="773">0.93361882142452535</cx:pt>
          <cx:pt idx="774">0.31694907255822802</cx:pt>
          <cx:pt idx="775">0.5036134917914642</cx:pt>
          <cx:pt idx="776">0.11830879509413098</cx:pt>
          <cx:pt idx="777">0.34204724179866874</cx:pt>
          <cx:pt idx="778">0.67276485281475873</cx:pt>
          <cx:pt idx="779">0.008722228955704377</cx:pt>
          <cx:pt idx="780">0.15340119235993055</cx:pt>
          <cx:pt idx="781">0.22927450034982727</cx:pt>
          <cx:pt idx="782">0.27308499593352387</cx:pt>
          <cx:pt idx="783">0.51833298578207221</cx:pt>
          <cx:pt idx="784">0.77004495259462713</cx:pt>
          <cx:pt idx="785">0.10672180423808146</cx:pt>
          <cx:pt idx="786">0.063597743112243144</cx:pt>
          <cx:pt idx="787">0.14596116824415178</cx:pt>
          <cx:pt idx="788">0.13736210613114458</cx:pt>
          <cx:pt idx="789">0.1739862029467428</cx:pt>
          <cx:pt idx="790">0.48102895118978595</cx:pt>
          <cx:pt idx="791">0.21338400208592917</cx:pt>
          <cx:pt idx="792">0.33433452258436502</cx:pt>
          <cx:pt idx="793">0.33987282804823848</cx:pt>
          <cx:pt idx="794">0.82239432426972625</cx:pt>
          <cx:pt idx="795">0.88491974647272464</cx:pt>
          <cx:pt idx="796">0.93079185522078633</cx:pt>
          <cx:pt idx="797">0.32213082454026143</cx:pt>
          <cx:pt idx="798">0.321198615583348</cx:pt>
          <cx:pt idx="799">0.0083933802473639182</cx:pt>
          <cx:pt idx="800">0.046841613425770597</cx:pt>
          <cx:pt idx="801">0.10208676359063433</cx:pt>
          <cx:pt idx="802">0.20798329019596479</cx:pt>
          <cx:pt idx="803">0.14108083359587201</cx:pt>
          <cx:pt idx="804">0.1587345596937712</cx:pt>
          <cx:pt idx="805">0.26390725357212985</cx:pt>
          <cx:pt idx="806">0.86231325240685353</cx:pt>
          <cx:pt idx="807">0.31393047751358866</cx:pt>
          <cx:pt idx="808">0.80447530043177373</cx:pt>
          <cx:pt idx="809">0.50589346788528988</cx:pt>
          <cx:pt idx="810">0.44542528502360146</cx:pt>
          <cx:pt idx="811">0.49228867931988185</cx:pt>
          <cx:pt idx="812">0.44542528502360146</cx:pt>
          <cx:pt idx="813">0.33961754872855021</cx:pt>
          <cx:pt idx="814">0.6066040455896905</cx:pt>
          <cx:pt idx="815">0.66879242039249254</cx:pt>
          <cx:pt idx="816">0.59073940484467324</cx:pt>
          <cx:pt idx="817">0.18203957832290876</cx:pt>
          <cx:pt idx="818">0.18607560013677385</cx:pt>
          <cx:pt idx="819">0.92521253793522318</cx:pt>
          <cx:pt idx="820">0.070881522540526445</cx:pt>
          <cx:pt idx="821">0.87207630691177385</cx:pt>
          <cx:pt idx="822">0.63721060261708518</cx:pt>
          <cx:pt idx="823">0.38854917516612497</cx:pt>
          <cx:pt idx="824">0.15535787724064903</cx:pt>
          <cx:pt idx="825">0.50614304809752553</cx:pt>
          <cx:pt idx="826">0.15464629812342048</cx:pt>
          <cx:pt idx="827">0.87422669755580096</cx:pt>
          <cx:pt idx="828">0.37815557868919036</cx:pt>
          <cx:pt idx="829">0.066603295189734096</cx:pt>
          <cx:pt idx="830">0.23969844078411809</cx:pt>
          <cx:pt idx="831">0.21703083274589335</cx:pt>
          <cx:pt idx="832">0.99945713791256563</cx:pt>
          <cx:pt idx="833">0.74596962475696826</cx:pt>
          <cx:pt idx="834">0.042986127381967353</cx:pt>
          <cx:pt idx="835">0.086912808631778193</cx:pt>
          <cx:pt idx="836">0.91385037431405713</cx:pt>
          <cx:pt idx="837">0.064984507928203844</cx:pt>
          <cx:pt idx="838">0.76394728515928467</cx:pt>
          <cx:pt idx="839">0.01256112280304009</cx:pt>
          <cx:pt idx="840">0.22945786691614531</cx:pt>
          <cx:pt idx="841">0.37638106164404006</cx:pt>
          <cx:pt idx="842">0.78577072893482458</cx:pt>
          <cx:pt idx="843">0.44712010792100876</cx:pt>
          <cx:pt idx="844">0.091751508680590926</cx:pt>
          <cx:pt idx="845">0.40100663423035388</cx:pt>
          <cx:pt idx="846">0.12327839462423995</cx:pt>
          <cx:pt idx="847">0.44515350950163646</cx:pt>
          <cx:pt idx="848">0.19045500274616636</cx:pt>
          <cx:pt idx="849">0.22672569920826008</cx:pt>
          <cx:pt idx="850">0.86873325719915451</cx:pt>
          <cx:pt idx="851">0.43769486654156686</cx:pt>
          <cx:pt idx="852">0.54567177868987016</cx:pt>
          <cx:pt idx="853">0.022679638294232328</cx:pt>
          <cx:pt idx="854">0.10558228668517598</cx:pt>
          <cx:pt idx="855">0.42237506070411945</cx:pt>
          <cx:pt idx="856">0.75766119404002397</cx:pt>
          <cx:pt idx="857">0.063527255430037816</cx:pt>
          <cx:pt idx="858">0.32211091829001059</cx:pt>
          <cx:pt idx="859">0.93421470754304115</cx:pt>
          <cx:pt idx="860">0.34254760924067107</cx:pt>
          <cx:pt idx="861">0.62633267809078275</cx:pt>
          <cx:pt idx="862">0.80677788944384932</cx:pt>
          <cx:pt idx="863">0.51954060692774051</cx:pt>
          <cx:pt idx="864">0.014872056381256538</cx:pt>
          <cx:pt idx="865">0.65548118606434458</cx:pt>
          <cx:pt idx="866">0.53751957894330515</cx:pt>
          <cx:pt idx="867">0.71135163162394521</cx:pt>
          <cx:pt idx="868">0.95830805601387348</cx:pt>
          <cx:pt idx="869">0.93004422900947281</cx:pt>
          <cx:pt idx="870">0.58951829399657285</cx:pt>
          <cx:pt idx="871">0.052888231175494377</cx:pt>
          <cx:pt idx="872">0.27936936620222502</cx:pt>
          <cx:pt idx="873">0.91718903787714812</cx:pt>
          <cx:pt idx="874">0.052870009015863993</cx:pt>
          <cx:pt idx="875">0.17916146211663994</cx:pt>
          <cx:pt idx="876">0.17916145731304459</cx:pt>
          <cx:pt idx="877">0.27650943947440271</cx:pt>
          <cx:pt idx="878">0.95215198066048967</cx:pt>
          <cx:pt idx="879">0.60556697264476522</cx:pt>
          <cx:pt idx="880">0.43435199703330041</cx:pt>
          <cx:pt idx="881">0.1810845650342956</cx:pt>
          <cx:pt idx="882">0.16454319574257212</cx:pt>
          <cx:pt idx="883">0.89317754641006986</cx:pt>
          <cx:pt idx="884">0.35385129291715178</cx:pt>
          <cx:pt idx="885">0.46724804011160659</cx:pt>
          <cx:pt idx="886">0.38938378113657479</cx:pt>
          <cx:pt idx="887">0.58973385156222236</cx:pt>
          <cx:pt idx="888">0.04011755110451861</cx:pt>
          <cx:pt idx="889">0.28292087167039065</cx:pt>
          <cx:pt idx="890">0.60765062545952109</cx:pt>
          <cx:pt idx="891">0.81560608718657412</cx:pt>
          <cx:pt idx="892">0.059765333239207456</cx:pt>
          <cx:pt idx="893">0.27299449106855567</cx:pt>
          <cx:pt idx="894">0.33672018728388065</cx:pt>
          <cx:pt idx="895">0.44945641893901411</cx:pt>
          <cx:pt idx="896">0.24322005853930176</cx:pt>
          <cx:pt idx="897">0.46342293021969472</cx:pt>
          <cx:pt idx="898">0.64053186033932052</cx:pt>
          <cx:pt idx="899">0.12831132739048337</cx:pt>
          <cx:pt idx="900">0.57423329176489291</cx:pt>
          <cx:pt idx="901">0.48801872846889938</cx:pt>
          <cx:pt idx="902">0.54908005317437569</cx:pt>
          <cx:pt idx="903">0.61647289470157007</cx:pt>
          <cx:pt idx="904">0.53364533163224259</cx:pt>
          <cx:pt idx="905">0.19356504457338988</cx:pt>
          <cx:pt idx="906">0.85090742918014539</cx:pt>
          <cx:pt idx="907">0.57084310630383772</cx:pt>
          <cx:pt idx="908">0.55440577761345944</cx:pt>
          <cx:pt idx="909">0.45563097204536829</cx:pt>
          <cx:pt idx="910">0.29180490558119021</cx:pt>
          <cx:pt idx="911">0.26042695430439838</cx:pt>
          <cx:pt idx="912">0.48949061981403819</cx:pt>
          <cx:pt idx="913">0.31134861769967109</cx:pt>
          <cx:pt idx="914">0.13277453134850506</cx:pt>
          <cx:pt idx="915">0.28461718159899435</cx:pt>
          <cx:pt idx="916">0.62409827600646617</cx:pt>
          <cx:pt idx="917">0.58341407507747589</cx:pt>
          <cx:pt idx="918">0.86110876147295412</cx:pt>
          <cx:pt idx="919">0.15617533597560931</cx:pt>
          <cx:pt idx="920">0.70094827988104402</cx:pt>
          <cx:pt idx="921">0.3755880235238005</cx:pt>
          <cx:pt idx="922">0.71544928224809912</cx:pt>
          <cx:pt idx="923">0.46760297957070562</cx:pt>
          <cx:pt idx="924">0.34756407097579367</cx:pt>
          <cx:pt idx="925">0.46213152512298949</cx:pt>
          <cx:pt idx="926">0.92940926226747234</cx:pt>
          <cx:pt idx="927">0.57204715479817936</cx:pt>
          <cx:pt idx="928">0.4143560208453716</cx:pt>
          <cx:pt idx="929">0.94276579172955288</cx:pt>
          <cx:pt idx="930">0.25950868572386881</cx:pt>
          <cx:pt idx="931">0.25950868692480933</cx:pt>
          <cx:pt idx="932">0.47262858217770465</cx:pt>
          <cx:pt idx="933">0.54185959445866416</cx:pt>
          <cx:pt idx="934">0.03372928197981314</cx:pt>
          <cx:pt idx="935">0.22858475473110748</cx:pt>
          <cx:pt idx="936">0.29739013583520979</cx:pt>
          <cx:pt idx="937">0.35496006722496687</cx:pt>
          <cx:pt idx="938">0.65705964980384224</cx:pt>
          <cx:pt idx="939">0.32868401428975857</cx:pt>
          <cx:pt idx="940">0.85513436043054181</cx:pt>
          <cx:pt idx="941">0.18917472458445431</cx:pt>
          <cx:pt idx="942">0.58421184015597516</cx:pt>
          <cx:pt idx="943">0.55695569244119314</cx:pt>
          <cx:pt idx="944">0.37863682100854756</cx:pt>
          <cx:pt idx="945">0.49221602211256954</cx:pt>
          <cx:pt idx="946">0.43782070413932384</cx:pt>
          <cx:pt idx="947">0.069547419806225044</cx:pt>
          <cx:pt idx="948">0.58610093994054113</cx:pt>
          <cx:pt idx="949">0.53864178617781522</cx:pt>
          <cx:pt idx="950">0.20359378223229002</cx:pt>
          <cx:pt idx="951">0.087016863504796621</cx:pt>
          <cx:pt idx="952">0.82599323525233603</cx:pt>
        </cx:lvl>
      </cx:numDim>
    </cx:data>
  </cx:chartData>
  <cx:chart>
    <cx:title pos="t" align="ctr" overlay="0">
      <cx:tx>
        <cx:txData>
          <cx:v>After applying delta method</cx:v>
        </cx:txData>
      </cx:tx>
      <cx:txPr>
        <a:bodyPr spcFirstLastPara="1" vertOverflow="ellipsis" wrap="square" lIns="0" tIns="0" rIns="0" bIns="0" anchor="ctr" anchorCtr="1"/>
        <a:lstStyle/>
        <a:p>
          <a:pPr algn="ctr">
            <a:defRPr/>
          </a:pPr>
          <a:r>
            <a:rPr lang="en-US" dirty="0"/>
            <a:t>After applying delta method</a:t>
          </a:r>
        </a:p>
      </cx:txPr>
    </cx:title>
    <cx:plotArea>
      <cx:plotAreaRegion>
        <cx:series layoutId="clusteredColumn" uniqueId="{62A4531B-EBC6-45A5-ADC3-4F492A83CE58}">
          <cx:dataId val="0"/>
          <cx:layoutPr>
            <cx:binning intervalClosed="r">
              <cx:binSize val="0.05000000000000001"/>
            </cx:binning>
          </cx:layoutPr>
        </cx:series>
      </cx:plotAreaRegion>
      <cx:axis id="0">
        <cx:catScaling gapWidth="0"/>
        <cx:tickLabels/>
        <cx:numFmt formatCode="#,##0.00" sourceLinked="0"/>
      </cx:axis>
      <cx:axis id="1">
        <cx:valScaling/>
        <cx:majorGridlines/>
        <cx:tickLabels/>
        <cx:numFmt formatCode="#,##0;-#,##0" sourceLinked="0"/>
      </cx:axis>
    </cx:plotArea>
  </cx:chart>
  <cx:clrMapOvr bg1="lt1" tx1="dk1" bg2="lt2" tx2="dk2" accent1="accent1" accent2="accent2" accent3="accent3" accent4="accent4" accent5="accent5" accent6="accent6" hlink="hlink" folHlink="folHlink"/>
</cx: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withinLinear" id="18">
  <a:schemeClr val="accent5"/>
</cs:colorStyle>
</file>

<file path=ppt/charts/style1.xml><?xml version="1.0" encoding="utf-8"?>
<cs:chartStyle xmlns:cs="http://schemas.microsoft.com/office/drawing/2012/chartStyle" xmlns:a="http://schemas.openxmlformats.org/drawingml/2006/main" id="36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36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0-10T04:24:26.340"/>
    </inkml:context>
    <inkml:brush xml:id="br0">
      <inkml:brushProperty name="width" value="0.16" units="cm"/>
      <inkml:brushProperty name="height" value="0.32" units="cm"/>
      <inkml:brushProperty name="color" value="#FFFF00"/>
      <inkml:brushProperty name="tip" value="rectangle"/>
      <inkml:brushProperty name="rasterOp" value="maskPen"/>
      <inkml:brushProperty name="ignorePressure" value="1"/>
    </inkml:brush>
  </inkml:definitions>
  <inkml:trace contextRef="#ctx0" brushRef="#br0">2148 4114,'0'-11,"10"-7,10-3,4 4,11 5,7 4,19 2,14 4,20 2,14 0,10 0,4-4,23-1,17-11,8-3,-2 3,-11 3,-25 5,-18 3,-19 1,-15-1,-17-2,-3 1,-7 1,-9 2,-5 1,1 1,-3 1,3-4,6-3,-2 0,9 2,9 2,10 1,8 0,11 2,9 0,15 0,2 1,8-1,-4 0,-1 0,-5 0,-8 1,-7-1,-15 0,-1 0,0 0,-10 0,-2-1,-2 1,-10 0,-3 0,8 0,3 0,6 0,-6 0,2 0,10 0,-6 0,2 0,2 0,3 0,-1 0,-5 0,-10 0,-6 0,-7 0,-9 0,-6 0,0 0,-1 0,5 0,4 0,10 0,1 0,-5 0,-5 0,-6 0,-6 0,4 0,3 0,1 0,-2 0,-2 0,-4 0,-17 5,-48 8,-51 6,-41-1,-56 13,-45 11,-25-2,-7 4,4-2,-1-2,16-9,28-8,33-10,38-6,25-4,27-3,22-2,13 1,8-1,3 0,2 2,-3-1,-1 1,-2 0,-5 0,-4 0,-8 0,-7 0,1 0,-5 0,-1 0,-8 0,-8 0,-1 0,-4 0,0 0,-4 0,7 0,5 0,6 0,2 0,-2 0,6 0,-8 0,-7 0,2 0,5 0,0 0,-5 0,1 0,9 0,2 0,10 0,10 0,8 0,8 0,-1 0,2 0,2 0,2 0,1 0,0 0,-3 0,-7 0,-1 0,1 0,3 0,3 0,2 0,2 0,1 0,-3 0,-8 0,4 5,13 2,22 5,31 0,37 4,54 8,43 6,44-2,30-6,20-6,7-8,11-3,20-3,2-2,-13-1,-19-1,-19 2,-41-2,-39 2,-32-1,-29 1,-17 0,-12 0,-14 0,-2 0,-7 0,5 0,7 0,-1 5,-7 2,2 0,7-2,3-1,5-2,10-1,3-1,-4 1,-6-2,-10 1,-12 0,-9 0,-7 0,-1 0,-1 0,4 0,0 0,4 0,4 0,0 0,6 0,5 0,-2 0,-7 0,-1 0,-3 0,5 0,5 0,-2 0,0 0,-9-5,-19-8,-11-5,-10-6,-5-3,-9-3,-1-6,0-2,2 0,3 1,1-3,-9 0,-1 2,-4 3,-5 0,-8 8,-8 8,-26 8,-30 4,-31 4,-40 3,-43 2,-43-1,-40 1,-16 0,-8-2,-2 1,29-1,26 0,34 0,38 0,38 0,33 0,33 0,22 0,14 0,8 0,5 0,-2 0,-8 0,-2 0,-12 0,-18 0,-19 0,-20 0,-3 0,-9 0,3 0,9 0,9 0,11 0,19 0,14 0,10 0,12 0,2 0,-2 0,1 0,3 0,3 0,-2 0,-5 0,-1 0,4 0,2 0,-1 0,-10 0,-3 0,4 0,5 0,6 0,2 0,8 10,10 8,11 8,8 2,4 4,0 4,6-1,-1-4,1 5,-4 0,2 1,1-4,-3 1,-1-7</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0-10T04:24:34.100"/>
    </inkml:context>
    <inkml:brush xml:id="br0">
      <inkml:brushProperty name="width" value="0.16" units="cm"/>
      <inkml:brushProperty name="height" value="0.32" units="cm"/>
      <inkml:brushProperty name="color" value="#FFFF00"/>
      <inkml:brushProperty name="tip" value="rectangle"/>
      <inkml:brushProperty name="rasterOp" value="maskPen"/>
      <inkml:brushProperty name="ignorePressure" value="1"/>
    </inkml:brush>
  </inkml:definitions>
  <inkml:trace contextRef="#ctx0" brushRef="#br0">6007 3957,'-5'0,"8"0,20 0,15 0,28 0,39 0,51 0,37 0,21 0,26 0,7 0,-6 0,-15 0,-9 4,-10 4,-10-3,-13 1,-27 3,-20-1,-7 0,-11-2,-4-2,-13-2,14-1,-4-1,-4 5,-1 1,-8 0,-1-1,5-2,-1 11,-2 0,8-1,6-2,-1-4,1-3,6-1,-6-3,3 0,-8 0,-8-1,-5 0,8 1,-1-1,30 1,8 0,-10 0,-17 0,-23 0,-12 0,-3 0,-4 0,0 0,4 0,0 0,-4 0,-4 0,-1 0,-10 0,-7 0,-8 0,-6 0,-20 0,-32 11,-50 2,-39 6,-58 9,-44 4,-36-2,-40-2,-34 10,-12-1,-14-2,1-7,17-3,17 4,26-2,35-6,38-1,19-5,28-4,18 1,16-2,12-2,0 2,1 0,3-2,-5-2,-2-3,-12-2,-5 0,-5-1,1 0,-1-1,13 1,-13 0,2 0,4 0,10 0,11 0,8 0,19 0,12 0,15 0,12 0,9 0,16-5,23-2,21 0,23-3,24-1,22-2,9-1,11 3,15-1,4 1,9 2,3 2,-2 4,-5 0,6 2,-10 2,-18-1,-16-5,-21-1,-17-5,-14-1,-24-3,-37 0,-45-1,-48-5,-54 4,-37 2,-33-5,-27-5,5 2,15-6,34 3,45 5,47 7,47 5,51 5,43 3,44 1,24 0,34 2,20-1,9 0,17-1,2 0,9 1,7-1,-3 0,-12 0,-15 0,-22 0,-13 0,-12 0,-11-1,-2 1,-4 0,-12 0,-2 0,2 0,-4 0,0 0,4 0,17 0,9 0,2 0,6 0,5 0,1 0,-6 0,-3 0,5-4,3-3,0-5,-12 0,-18 2,-22-2,-17-1,-13 3,-9 4,0 2,5 2,6 1,-1 1,0 1,0-1,4 0,10 1,10-1,2 0,2 0,-2-5,-8-1,-24-1,-35 1,-58-7,-52-3,-42 1,-23 5,-7 3,-4 2,3 3,7 1,17 1,25 1,14 0,17-1,15 1,11-1,14 1,7-1,5 0,30 0,25 0,34 0,24 0,33-6,19 0,22-6,1-5,-6-1,-7 4,-18 3,-19 5,-18 2,-13 2,-4 2,-8 1,-1 0,-3 0,7-1,4-4,8-3,11 0,2 2,-7-3,1-1,-6 1,-9 2,2 2,-3 3,4 0,3 0,-4 2,10-1,4 1,-6-1,-7 0,-9 0,-2 0,-5 0,-3 0,-3 0,8 0,7 0,0 0,6 0,6 0,6 0,2 0,5 0,-6 0,-9 0,-9 0,-9 0,-5 0,-5 0,-3 0,4 0,3 0,-7 5,-6 6,-8 8,-7 6,-4 2,2 13,1 5,-3-1,10 4,1-3,0-3,-4-3,-3-4,-4-3,3-1,1 0,-2-2,-1 1,-12-5,-21-8,-15-5,-21-6,-11-4,-21-1,-12-2,-17 0,-4 0,6-1,-3 2,5 0,8-1,12 1,3 0,2 0,10 0,0 0,2 0,4 0,7 0,8 1,7-1,7 0,7 0,-3 0,-11 0,-5 0,4 0,1 0,-1 0,6 0,6 0,1 0,-2 0,-3 0,-3 0,-8 0,-4 0,5 0,-4 0,-5 0,-2 0,7 0,9 0,4 0,6 0,-1 0,-1 0,2 0,3 0,4 0,3 0,-1 0,-7 0,1 0,2 0,3 0,-3 0,1 0,7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1EE93B0-EBB2-48E7-9991-ABDEC8C71757}" type="datetimeFigureOut">
              <a:rPr lang="en-US" smtClean="0"/>
              <a:t>10/9/2016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EC8124F-9E4F-498E-895D-A3D663EE9766}" type="slidenum">
              <a:rPr lang="en-US" smtClean="0"/>
              <a:t>‹#›</a:t>
            </a:fld>
            <a:endParaRPr lang="en-US"/>
          </a:p>
        </p:txBody>
      </p:sp>
    </p:spTree>
    <p:extLst>
      <p:ext uri="{BB962C8B-B14F-4D97-AF65-F5344CB8AC3E}">
        <p14:creationId xmlns:p14="http://schemas.microsoft.com/office/powerpoint/2010/main" val="36492440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avocado/report_executions/8652608"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Trustworthy Results: Pitfalls in Online Controlled Experiments</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Abstract: </a:t>
            </a:r>
          </a:p>
          <a:p>
            <a:r>
              <a:rPr lang="en-US" sz="1200" kern="1200" dirty="0">
                <a:solidFill>
                  <a:schemeClr val="tx1"/>
                </a:solidFill>
                <a:effectLst/>
                <a:latin typeface="+mn-lt"/>
                <a:ea typeface="+mn-ea"/>
                <a:cs typeface="+mn-cs"/>
              </a:rPr>
              <a:t>It's easy to run a controlled experiment and compute a p-value with five digits after the decimal point.  While getting such precise numbers is easy, getting numbers you can trust is much harder. We share practical pitfalls from online controlled experiments across multiple groups at Microsoft.</a:t>
            </a:r>
          </a:p>
          <a:p>
            <a:r>
              <a:rPr lang="en-US" sz="1200" kern="1200" dirty="0">
                <a:solidFill>
                  <a:schemeClr val="tx1"/>
                </a:solidFill>
                <a:effectLst/>
                <a:latin typeface="+mn-lt"/>
                <a:ea typeface="+mn-ea"/>
                <a:cs typeface="+mn-cs"/>
              </a:rPr>
              <a:t> </a:t>
            </a:r>
          </a:p>
          <a:p>
            <a:endParaRPr lang="en-US" dirty="0"/>
          </a:p>
        </p:txBody>
      </p:sp>
      <p:sp>
        <p:nvSpPr>
          <p:cNvPr id="4" name="Slide Number Placeholder 3"/>
          <p:cNvSpPr>
            <a:spLocks noGrp="1"/>
          </p:cNvSpPr>
          <p:nvPr>
            <p:ph type="sldNum" sz="quarter" idx="10"/>
          </p:nvPr>
        </p:nvSpPr>
        <p:spPr/>
        <p:txBody>
          <a:bodyPr/>
          <a:lstStyle/>
          <a:p>
            <a:fld id="{2EC8124F-9E4F-498E-895D-A3D663EE9766}" type="slidenum">
              <a:rPr lang="en-US" smtClean="0"/>
              <a:t>1</a:t>
            </a:fld>
            <a:endParaRPr lang="en-US"/>
          </a:p>
        </p:txBody>
      </p:sp>
    </p:spTree>
    <p:extLst>
      <p:ext uri="{BB962C8B-B14F-4D97-AF65-F5344CB8AC3E}">
        <p14:creationId xmlns:p14="http://schemas.microsoft.com/office/powerpoint/2010/main" val="41079322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Don’t wait for all five features for an MVT to be done</a:t>
            </a:r>
          </a:p>
          <a:p>
            <a:endParaRPr lang="en-US" dirty="0"/>
          </a:p>
        </p:txBody>
      </p:sp>
      <p:sp>
        <p:nvSpPr>
          <p:cNvPr id="4" name="Slide Number Placeholder 3"/>
          <p:cNvSpPr>
            <a:spLocks noGrp="1"/>
          </p:cNvSpPr>
          <p:nvPr>
            <p:ph type="sldNum" sz="quarter" idx="10"/>
          </p:nvPr>
        </p:nvSpPr>
        <p:spPr/>
        <p:txBody>
          <a:bodyPr/>
          <a:lstStyle/>
          <a:p>
            <a:fld id="{2EC8124F-9E4F-498E-895D-A3D663EE9766}" type="slidenum">
              <a:rPr lang="en-US" smtClean="0"/>
              <a:t>16</a:t>
            </a:fld>
            <a:endParaRPr lang="en-US"/>
          </a:p>
        </p:txBody>
      </p:sp>
    </p:spTree>
    <p:extLst>
      <p:ext uri="{BB962C8B-B14F-4D97-AF65-F5344CB8AC3E}">
        <p14:creationId xmlns:p14="http://schemas.microsoft.com/office/powerpoint/2010/main" val="18166382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Failing</a:t>
            </a:r>
            <a:r>
              <a:rPr lang="en-US" baseline="0" dirty="0"/>
              <a:t> to look at segments</a:t>
            </a:r>
            <a:endParaRPr lang="en-US" dirty="0"/>
          </a:p>
        </p:txBody>
      </p:sp>
      <p:sp>
        <p:nvSpPr>
          <p:cNvPr id="4" name="Slide Number Placeholder 3"/>
          <p:cNvSpPr>
            <a:spLocks noGrp="1"/>
          </p:cNvSpPr>
          <p:nvPr>
            <p:ph type="sldNum" sz="quarter" idx="10"/>
          </p:nvPr>
        </p:nvSpPr>
        <p:spPr/>
        <p:txBody>
          <a:bodyPr/>
          <a:lstStyle/>
          <a:p>
            <a:fld id="{2EC8124F-9E4F-498E-895D-A3D663EE9766}" type="slidenum">
              <a:rPr lang="en-US" smtClean="0"/>
              <a:t>18</a:t>
            </a:fld>
            <a:endParaRPr lang="en-US"/>
          </a:p>
        </p:txBody>
      </p:sp>
    </p:spTree>
    <p:extLst>
      <p:ext uri="{BB962C8B-B14F-4D97-AF65-F5344CB8AC3E}">
        <p14:creationId xmlns:p14="http://schemas.microsoft.com/office/powerpoint/2010/main" val="1553067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This is compelling for Driver testing – find segments of users.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fld id="{CF9746A6-F7E2-463D-97A0-4F76BAB9115B}" type="slidenum">
              <a:rPr lang="en-US" smtClean="0"/>
              <a:t>19</a:t>
            </a:fld>
            <a:endParaRPr lang="en-US"/>
          </a:p>
        </p:txBody>
      </p:sp>
    </p:spTree>
    <p:extLst>
      <p:ext uri="{BB962C8B-B14F-4D97-AF65-F5344CB8AC3E}">
        <p14:creationId xmlns:p14="http://schemas.microsoft.com/office/powerpoint/2010/main" val="39541594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u="sng" kern="1200" dirty="0">
              <a:solidFill>
                <a:schemeClr val="tx1"/>
              </a:solidFill>
              <a:effectLst/>
              <a:latin typeface="+mn-lt"/>
              <a:ea typeface="+mn-ea"/>
              <a:cs typeface="+mn-cs"/>
              <a:hlinkClick r:id="rId3"/>
            </a:endParaRPr>
          </a:p>
          <a:p>
            <a:r>
              <a:rPr lang="en-US" sz="1200" u="sng" kern="1200" dirty="0">
                <a:solidFill>
                  <a:schemeClr val="tx1"/>
                </a:solidFill>
                <a:effectLst/>
                <a:latin typeface="+mn-lt"/>
                <a:ea typeface="+mn-ea"/>
                <a:cs typeface="+mn-cs"/>
                <a:hlinkClick r:id="rId3"/>
              </a:rPr>
              <a:t>https://avocado/report_executions/8652608</a:t>
            </a:r>
            <a:endParaRPr lang="en-US" dirty="0"/>
          </a:p>
        </p:txBody>
      </p:sp>
      <p:sp>
        <p:nvSpPr>
          <p:cNvPr id="4" name="Slide Number Placeholder 3"/>
          <p:cNvSpPr>
            <a:spLocks noGrp="1"/>
          </p:cNvSpPr>
          <p:nvPr>
            <p:ph type="sldNum" sz="quarter" idx="10"/>
          </p:nvPr>
        </p:nvSpPr>
        <p:spPr/>
        <p:txBody>
          <a:bodyPr/>
          <a:lstStyle/>
          <a:p>
            <a:fld id="{2EC8124F-9E4F-498E-895D-A3D663EE9766}" type="slidenum">
              <a:rPr lang="en-US" smtClean="0"/>
              <a:t>20</a:t>
            </a:fld>
            <a:endParaRPr lang="en-US"/>
          </a:p>
        </p:txBody>
      </p:sp>
    </p:spTree>
    <p:extLst>
      <p:ext uri="{BB962C8B-B14F-4D97-AF65-F5344CB8AC3E}">
        <p14:creationId xmlns:p14="http://schemas.microsoft.com/office/powerpoint/2010/main" val="34987367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Video shows scorecard at https://www.youtube.com/watch?v=SiPtRjiCe4U&amp;t=105 </a:t>
            </a:r>
          </a:p>
          <a:p>
            <a:endParaRPr lang="en-US" dirty="0"/>
          </a:p>
        </p:txBody>
      </p:sp>
      <p:sp>
        <p:nvSpPr>
          <p:cNvPr id="4" name="Slide Number Placeholder 3"/>
          <p:cNvSpPr>
            <a:spLocks noGrp="1"/>
          </p:cNvSpPr>
          <p:nvPr>
            <p:ph type="sldNum" sz="quarter" idx="10"/>
          </p:nvPr>
        </p:nvSpPr>
        <p:spPr/>
        <p:txBody>
          <a:bodyPr/>
          <a:lstStyle/>
          <a:p>
            <a:fld id="{2EC8124F-9E4F-498E-895D-A3D663EE9766}" type="slidenum">
              <a:rPr lang="en-US" smtClean="0"/>
              <a:t>2</a:t>
            </a:fld>
            <a:endParaRPr lang="en-US"/>
          </a:p>
        </p:txBody>
      </p:sp>
    </p:spTree>
    <p:extLst>
      <p:ext uri="{BB962C8B-B14F-4D97-AF65-F5344CB8AC3E}">
        <p14:creationId xmlns:p14="http://schemas.microsoft.com/office/powerpoint/2010/main" val="31885298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Video shows scorecard at https://www.youtube.com/watch?v=SiPtRjiCe4U&amp;t=105 </a:t>
            </a:r>
          </a:p>
          <a:p>
            <a:endParaRPr lang="en-US" dirty="0"/>
          </a:p>
        </p:txBody>
      </p:sp>
      <p:sp>
        <p:nvSpPr>
          <p:cNvPr id="4" name="Slide Number Placeholder 3"/>
          <p:cNvSpPr>
            <a:spLocks noGrp="1"/>
          </p:cNvSpPr>
          <p:nvPr>
            <p:ph type="sldNum" sz="quarter" idx="10"/>
          </p:nvPr>
        </p:nvSpPr>
        <p:spPr/>
        <p:txBody>
          <a:bodyPr/>
          <a:lstStyle/>
          <a:p>
            <a:fld id="{2EC8124F-9E4F-498E-895D-A3D663EE9766}" type="slidenum">
              <a:rPr lang="en-US" smtClean="0"/>
              <a:t>3</a:t>
            </a:fld>
            <a:endParaRPr lang="en-US"/>
          </a:p>
        </p:txBody>
      </p:sp>
    </p:spTree>
    <p:extLst>
      <p:ext uri="{BB962C8B-B14F-4D97-AF65-F5344CB8AC3E}">
        <p14:creationId xmlns:p14="http://schemas.microsoft.com/office/powerpoint/2010/main" val="22945957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Video shows scorecard at https://www.youtube.com/watch?v=SiPtRjiCe4U&amp;t=105 </a:t>
            </a:r>
          </a:p>
          <a:p>
            <a:endParaRPr lang="en-US" dirty="0"/>
          </a:p>
        </p:txBody>
      </p:sp>
      <p:sp>
        <p:nvSpPr>
          <p:cNvPr id="4" name="Slide Number Placeholder 3"/>
          <p:cNvSpPr>
            <a:spLocks noGrp="1"/>
          </p:cNvSpPr>
          <p:nvPr>
            <p:ph type="sldNum" sz="quarter" idx="10"/>
          </p:nvPr>
        </p:nvSpPr>
        <p:spPr/>
        <p:txBody>
          <a:bodyPr/>
          <a:lstStyle/>
          <a:p>
            <a:fld id="{2EC8124F-9E4F-498E-895D-A3D663EE9766}" type="slidenum">
              <a:rPr lang="en-US" smtClean="0"/>
              <a:t>4</a:t>
            </a:fld>
            <a:endParaRPr lang="en-US"/>
          </a:p>
        </p:txBody>
      </p:sp>
    </p:spTree>
    <p:extLst>
      <p:ext uri="{BB962C8B-B14F-4D97-AF65-F5344CB8AC3E}">
        <p14:creationId xmlns:p14="http://schemas.microsoft.com/office/powerpoint/2010/main" val="25947785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fill the page with ads, which is what happened with the early search engines</a:t>
            </a:r>
          </a:p>
        </p:txBody>
      </p:sp>
      <p:sp>
        <p:nvSpPr>
          <p:cNvPr id="4" name="Slide Number Placeholder 3"/>
          <p:cNvSpPr>
            <a:spLocks noGrp="1"/>
          </p:cNvSpPr>
          <p:nvPr>
            <p:ph type="sldNum" sz="quarter" idx="10"/>
          </p:nvPr>
        </p:nvSpPr>
        <p:spPr/>
        <p:txBody>
          <a:bodyPr/>
          <a:lstStyle/>
          <a:p>
            <a:fld id="{2EC8124F-9E4F-498E-895D-A3D663EE9766}" type="slidenum">
              <a:rPr lang="en-US" smtClean="0"/>
              <a:t>5</a:t>
            </a:fld>
            <a:endParaRPr lang="en-US"/>
          </a:p>
        </p:txBody>
      </p:sp>
    </p:spTree>
    <p:extLst>
      <p:ext uri="{BB962C8B-B14F-4D97-AF65-F5344CB8AC3E}">
        <p14:creationId xmlns:p14="http://schemas.microsoft.com/office/powerpoint/2010/main" val="21078830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@@Dev: if you’re wrong, it’s</a:t>
            </a:r>
            <a:r>
              <a:rPr lang="en-US" baseline="0" dirty="0"/>
              <a:t> often clear: crashes.</a:t>
            </a:r>
          </a:p>
          <a:p>
            <a:r>
              <a:rPr lang="en-US" baseline="0" dirty="0"/>
              <a:t>Here: if the OEC is wrong, it’s hard to tell.  </a:t>
            </a:r>
            <a:r>
              <a:rPr lang="en-US" baseline="0" dirty="0" err="1"/>
              <a:t>MetricsLab</a:t>
            </a:r>
            <a:r>
              <a:rPr lang="en-US" baseline="0" dirty="0"/>
              <a:t>, degradation flights.  </a:t>
            </a:r>
            <a:r>
              <a:rPr lang="en-US" baseline="0" dirty="0" err="1"/>
              <a:t>Tufte’s</a:t>
            </a:r>
            <a:r>
              <a:rPr lang="en-US" baseline="0" dirty="0"/>
              <a:t> talk.  Human behavior is not rocket science, it’s harder.</a:t>
            </a:r>
          </a:p>
          <a:p>
            <a:r>
              <a:rPr lang="en-US" baseline="0" dirty="0"/>
              <a:t>Point to Alex’s paper </a:t>
            </a:r>
            <a:endParaRPr lang="en-US" dirty="0"/>
          </a:p>
        </p:txBody>
      </p:sp>
      <p:sp>
        <p:nvSpPr>
          <p:cNvPr id="4" name="Slide Number Placeholder 3"/>
          <p:cNvSpPr>
            <a:spLocks noGrp="1"/>
          </p:cNvSpPr>
          <p:nvPr>
            <p:ph type="sldNum" sz="quarter" idx="10"/>
          </p:nvPr>
        </p:nvSpPr>
        <p:spPr/>
        <p:txBody>
          <a:bodyPr/>
          <a:lstStyle/>
          <a:p>
            <a:fld id="{2EC8124F-9E4F-498E-895D-A3D663EE9766}" type="slidenum">
              <a:rPr lang="en-US" smtClean="0"/>
              <a:t>8</a:t>
            </a:fld>
            <a:endParaRPr lang="en-US"/>
          </a:p>
        </p:txBody>
      </p:sp>
    </p:spTree>
    <p:extLst>
      <p:ext uri="{BB962C8B-B14F-4D97-AF65-F5344CB8AC3E}">
        <p14:creationId xmlns:p14="http://schemas.microsoft.com/office/powerpoint/2010/main" val="664310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More examples:</a:t>
            </a:r>
          </a:p>
          <a:p>
            <a:pPr marL="171450" indent="-171450">
              <a:buFontTx/>
              <a:buChar char="-"/>
            </a:pPr>
            <a:r>
              <a:rPr lang="en-US" dirty="0" err="1"/>
              <a:t>webcache</a:t>
            </a:r>
            <a:r>
              <a:rPr lang="en-US" dirty="0"/>
              <a:t> hit rate changes</a:t>
            </a:r>
          </a:p>
          <a:p>
            <a:pPr marL="171450" indent="-171450">
              <a:buFontTx/>
              <a:buChar char="-"/>
            </a:pPr>
            <a:r>
              <a:rPr lang="en-US" dirty="0"/>
              <a:t>mobile clicks (instrumentation bugs)</a:t>
            </a:r>
          </a:p>
          <a:p>
            <a:pPr marL="171450" indent="-171450">
              <a:buFontTx/>
              <a:buChar char="-"/>
            </a:pPr>
            <a:r>
              <a:rPr lang="en-US" dirty="0"/>
              <a:t>click loss (open in new tab)</a:t>
            </a:r>
          </a:p>
          <a:p>
            <a:r>
              <a:rPr lang="en-US" dirty="0"/>
              <a:t>- PLT improves: if you click</a:t>
            </a:r>
            <a:r>
              <a:rPr lang="en-US" baseline="0" dirty="0"/>
              <a:t> in new tab before page loaded, those PLT that are excluded are larger</a:t>
            </a:r>
          </a:p>
          <a:p>
            <a:endParaRPr lang="en-US" baseline="0" dirty="0"/>
          </a:p>
          <a:p>
            <a:r>
              <a:rPr lang="en-US" dirty="0"/>
              <a:t>Books: A/B Testing from Optimizely</a:t>
            </a:r>
            <a:r>
              <a:rPr lang="en-US" baseline="0" dirty="0"/>
              <a:t> </a:t>
            </a:r>
            <a:r>
              <a:rPr lang="en-US" dirty="0"/>
              <a:t>founders Dan Siroker and Peter Koomen; and</a:t>
            </a:r>
          </a:p>
          <a:p>
            <a:r>
              <a:rPr lang="en-US" dirty="0"/>
              <a:t>You Should Test That by</a:t>
            </a:r>
            <a:r>
              <a:rPr lang="en-US" baseline="0" dirty="0"/>
              <a:t> </a:t>
            </a:r>
            <a:r>
              <a:rPr lang="en-US" dirty="0" err="1"/>
              <a:t>WiderFunnel’s</a:t>
            </a:r>
            <a:r>
              <a:rPr lang="en-US" dirty="0"/>
              <a:t> CEO Chris Goward</a:t>
            </a:r>
            <a:endParaRPr lang="en-US" dirty="0"/>
          </a:p>
        </p:txBody>
      </p:sp>
      <p:sp>
        <p:nvSpPr>
          <p:cNvPr id="4" name="Slide Number Placeholder 3"/>
          <p:cNvSpPr>
            <a:spLocks noGrp="1"/>
          </p:cNvSpPr>
          <p:nvPr>
            <p:ph type="sldNum" sz="quarter" idx="10"/>
          </p:nvPr>
        </p:nvSpPr>
        <p:spPr/>
        <p:txBody>
          <a:bodyPr/>
          <a:lstStyle/>
          <a:p>
            <a:fld id="{2EC8124F-9E4F-498E-895D-A3D663EE9766}" type="slidenum">
              <a:rPr lang="en-US" smtClean="0"/>
              <a:t>9</a:t>
            </a:fld>
            <a:endParaRPr lang="en-US"/>
          </a:p>
        </p:txBody>
      </p:sp>
    </p:spTree>
    <p:extLst>
      <p:ext uri="{BB962C8B-B14F-4D97-AF65-F5344CB8AC3E}">
        <p14:creationId xmlns:p14="http://schemas.microsoft.com/office/powerpoint/2010/main" val="37074441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200" dirty="0"/>
              <a:t>MSN shows 12 slides in the </a:t>
            </a:r>
            <a:r>
              <a:rPr lang="en-US" sz="1200" dirty="0" err="1"/>
              <a:t>Infopane</a:t>
            </a:r>
            <a:r>
              <a:rPr lang="en-US" sz="1200" dirty="0"/>
              <a:t>, whereas the competitors including Yahoo and AOL have order of magnitude more slides in theirs. So the hypothesis was that if we were to increase the number of slides in the </a:t>
            </a:r>
            <a:r>
              <a:rPr lang="en-US" sz="1200" dirty="0" err="1"/>
              <a:t>Infopane</a:t>
            </a:r>
            <a:r>
              <a:rPr lang="en-US" sz="1200" dirty="0"/>
              <a:t> we can get a better Today CTR as well as increase the Network PV/Clicks.  </a:t>
            </a:r>
          </a:p>
        </p:txBody>
      </p:sp>
      <p:sp>
        <p:nvSpPr>
          <p:cNvPr id="4" name="Slide Number Placeholder 3"/>
          <p:cNvSpPr>
            <a:spLocks noGrp="1"/>
          </p:cNvSpPr>
          <p:nvPr>
            <p:ph type="sldNum" sz="quarter" idx="10"/>
          </p:nvPr>
        </p:nvSpPr>
        <p:spPr/>
        <p:txBody>
          <a:bodyPr/>
          <a:lstStyle/>
          <a:p>
            <a:fld id="{B6F0AA9C-C9CE-4D5D-A984-6AD9A58ED243}" type="slidenum">
              <a:rPr lang="en-US" smtClean="0"/>
              <a:t>11</a:t>
            </a:fld>
            <a:endParaRPr lang="en-US"/>
          </a:p>
        </p:txBody>
      </p:sp>
    </p:spTree>
    <p:extLst>
      <p:ext uri="{BB962C8B-B14F-4D97-AF65-F5344CB8AC3E}">
        <p14:creationId xmlns:p14="http://schemas.microsoft.com/office/powerpoint/2010/main" val="25696855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Negative times.  Skype calls times of “days.”</a:t>
            </a:r>
          </a:p>
          <a:p>
            <a:r>
              <a:rPr lang="en-US" dirty="0"/>
              <a:t>Plot all univariate</a:t>
            </a:r>
            <a:r>
              <a:rPr lang="en-US" baseline="0" dirty="0"/>
              <a:t> distributions</a:t>
            </a:r>
          </a:p>
          <a:p>
            <a:r>
              <a:rPr lang="en-US" baseline="0" dirty="0"/>
              <a:t>MSN added slides to slide show, caused more clicks, classified as bots. Reverse result.  SRM</a:t>
            </a:r>
            <a:endParaRPr lang="en-US" dirty="0"/>
          </a:p>
        </p:txBody>
      </p:sp>
      <p:sp>
        <p:nvSpPr>
          <p:cNvPr id="4" name="Slide Number Placeholder 3"/>
          <p:cNvSpPr>
            <a:spLocks noGrp="1"/>
          </p:cNvSpPr>
          <p:nvPr>
            <p:ph type="sldNum" sz="quarter" idx="10"/>
          </p:nvPr>
        </p:nvSpPr>
        <p:spPr/>
        <p:txBody>
          <a:bodyPr/>
          <a:lstStyle/>
          <a:p>
            <a:fld id="{2EC8124F-9E4F-498E-895D-A3D663EE9766}" type="slidenum">
              <a:rPr lang="en-US" smtClean="0"/>
              <a:t>13</a:t>
            </a:fld>
            <a:endParaRPr lang="en-US"/>
          </a:p>
        </p:txBody>
      </p:sp>
    </p:spTree>
    <p:extLst>
      <p:ext uri="{BB962C8B-B14F-4D97-AF65-F5344CB8AC3E}">
        <p14:creationId xmlns:p14="http://schemas.microsoft.com/office/powerpoint/2010/main" val="30135229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2960974"/>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dirty="0"/>
              <a:t>Click to edit Master subtitle style</a:t>
            </a:r>
          </a:p>
        </p:txBody>
      </p:sp>
      <p:sp>
        <p:nvSpPr>
          <p:cNvPr id="4" name="Date Placeholder 3"/>
          <p:cNvSpPr>
            <a:spLocks noGrp="1"/>
          </p:cNvSpPr>
          <p:nvPr>
            <p:ph type="dt" sz="half" idx="10"/>
          </p:nvPr>
        </p:nvSpPr>
        <p:spPr/>
        <p:txBody>
          <a:bodyPr/>
          <a:lstStyle>
            <a:lvl1pPr>
              <a:defRPr/>
            </a:lvl1pPr>
          </a:lstStyle>
          <a:p>
            <a:r>
              <a:rPr lang="en-US"/>
              <a:t>Ronny Kohavi</a:t>
            </a:r>
            <a:endParaRPr lang="en-US" dirty="0"/>
          </a:p>
        </p:txBody>
      </p:sp>
      <p:sp>
        <p:nvSpPr>
          <p:cNvPr id="5" name="Footer Placeholder 4"/>
          <p:cNvSpPr>
            <a:spLocks noGrp="1"/>
          </p:cNvSpPr>
          <p:nvPr>
            <p:ph type="ftr" sz="quarter" idx="11"/>
          </p:nvPr>
        </p:nvSpPr>
        <p:spPr>
          <a:xfrm>
            <a:off x="3686185" y="6459785"/>
            <a:ext cx="4822804" cy="365125"/>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9" name="Straight Connector 8"/>
          <p:cNvCxnSpPr/>
          <p:nvPr/>
        </p:nvCxnSpPr>
        <p:spPr>
          <a:xfrm>
            <a:off x="1280160" y="3647364"/>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8" name="Rectangle 7"/>
          <p:cNvSpPr/>
          <p:nvPr userDrawn="1"/>
        </p:nvSpPr>
        <p:spPr>
          <a:xfrm>
            <a:off x="867266" y="1667435"/>
            <a:ext cx="10680569" cy="5500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userDrawn="1"/>
        </p:nvSpPr>
        <p:spPr>
          <a:xfrm>
            <a:off x="867266" y="1527142"/>
            <a:ext cx="10680569" cy="2189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22169" y="286603"/>
            <a:ext cx="11227324" cy="1240538"/>
          </a:xfrm>
        </p:spPr>
        <p:txBody>
          <a:bodyPr/>
          <a:lstStyle/>
          <a:p>
            <a:r>
              <a:rPr lang="en-US" dirty="0"/>
              <a:t>Click to edit Master title style</a:t>
            </a:r>
          </a:p>
        </p:txBody>
      </p:sp>
      <p:sp>
        <p:nvSpPr>
          <p:cNvPr id="3" name="Content Placeholder 2"/>
          <p:cNvSpPr>
            <a:spLocks noGrp="1"/>
          </p:cNvSpPr>
          <p:nvPr>
            <p:ph idx="1"/>
          </p:nvPr>
        </p:nvSpPr>
        <p:spPr>
          <a:xfrm>
            <a:off x="622169" y="1667434"/>
            <a:ext cx="11227324" cy="4378713"/>
          </a:xfrm>
          <a:solidFill>
            <a:schemeClr val="bg1"/>
          </a:solidFill>
        </p:spPr>
        <p:txBody>
          <a:bodyPr/>
          <a:lstStyle>
            <a:lvl1pPr marL="228600" indent="-228600">
              <a:buFont typeface="Wingdings" panose="05000000000000000000" pitchFamily="2" charset="2"/>
              <a:buChar char="Ø"/>
              <a:defRPr sz="2400"/>
            </a:lvl1pPr>
            <a:lvl2pPr marL="384048" indent="-182880">
              <a:buSzPct val="120000"/>
              <a:buFont typeface="Wingdings" panose="05000000000000000000" pitchFamily="2" charset="2"/>
              <a:buChar char="§"/>
              <a:defRPr sz="2000"/>
            </a:lvl2pPr>
            <a:lvl3pPr marL="566928" indent="-182880">
              <a:buFont typeface="Courier New" panose="02070309020205020404" pitchFamily="49" charset="0"/>
              <a:buChar char="o"/>
              <a:defRPr sz="1800"/>
            </a:lvl3pPr>
          </a:lstStyle>
          <a:p>
            <a:pPr lvl="0"/>
            <a:r>
              <a:rPr lang="en-US" dirty="0"/>
              <a:t>Click to edit Master text styles</a:t>
            </a:r>
          </a:p>
          <a:p>
            <a:pPr lvl="1"/>
            <a:r>
              <a:rPr lang="en-US" dirty="0"/>
              <a:t>Second level</a:t>
            </a:r>
          </a:p>
          <a:p>
            <a:pPr lvl="2"/>
            <a:r>
              <a:rPr lang="en-US" dirty="0"/>
              <a:t>Third level</a:t>
            </a:r>
          </a:p>
        </p:txBody>
      </p:sp>
      <p:sp>
        <p:nvSpPr>
          <p:cNvPr id="4" name="Date Placeholder 3"/>
          <p:cNvSpPr>
            <a:spLocks noGrp="1"/>
          </p:cNvSpPr>
          <p:nvPr>
            <p:ph type="dt" sz="half" idx="10"/>
          </p:nvPr>
        </p:nvSpPr>
        <p:spPr/>
        <p:txBody>
          <a:bodyPr/>
          <a:lstStyle>
            <a:lvl1pPr>
              <a:defRPr>
                <a:solidFill>
                  <a:schemeClr val="bg1"/>
                </a:solidFill>
              </a:defRPr>
            </a:lvl1pPr>
          </a:lstStyle>
          <a:p>
            <a:r>
              <a:rPr lang="en-US" dirty="0"/>
              <a:t>Ronny Kohavi</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629637A9-119A-49DA-BD12-AAC58B377D80}"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r>
              <a:rPr lang="en-US"/>
              <a:t>Ronny Kohavi</a:t>
            </a:r>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4FAB73BC-B049-4115-A692-8D63A059BFB8}" type="slidenum">
              <a:rPr lang="en-US" dirty="0"/>
              <a:pPr/>
              <a:t>‹#›</a:t>
            </a:fld>
            <a:endParaRPr 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60" r:id="rId2"/>
  </p:sldLayoutIdLst>
  <p:hf hdr="0" ftr="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228600" indent="-228600" algn="l" defTabSz="914400" rtl="0" eaLnBrk="1" latinLnBrk="0" hangingPunct="1">
        <a:lnSpc>
          <a:spcPct val="90000"/>
        </a:lnSpc>
        <a:spcBef>
          <a:spcPts val="1200"/>
        </a:spcBef>
        <a:spcAft>
          <a:spcPts val="200"/>
        </a:spcAft>
        <a:buClr>
          <a:schemeClr val="accent1"/>
        </a:buClr>
        <a:buSzPct val="100000"/>
        <a:buFont typeface="Wingdings" panose="05000000000000000000" pitchFamily="2" charset="2"/>
        <a:buChar char="Ø"/>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SzPct val="120000"/>
        <a:buFont typeface="Wingdings" panose="05000000000000000000" pitchFamily="2" charset="2"/>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SzPct val="120000"/>
        <a:buFont typeface="Courier New" panose="02070309020205020404" pitchFamily="49" charset="0"/>
        <a:buChar char="o"/>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bit.ly/CODE2016Kohavi" TargetMode="External"/><Relationship Id="rId7"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hyperlink" Target="http://bit.ly/expPitfalls"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microsoft.com/office/2014/relationships/chartEx" Target="../charts/chartEx1.xml"/><Relationship Id="rId1" Type="http://schemas.openxmlformats.org/officeDocument/2006/relationships/slideLayout" Target="../slideLayouts/slideLayout2.xml"/><Relationship Id="rId5" Type="http://schemas.openxmlformats.org/officeDocument/2006/relationships/image" Target="../media/image12.png"/><Relationship Id="rId4" Type="http://schemas.microsoft.com/office/2014/relationships/chartEx" Target="../charts/chartEx2.xml"/></Relationships>
</file>

<file path=ppt/slides/_rels/slide11.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3.png"/><Relationship Id="rId7" Type="http://schemas.openxmlformats.org/officeDocument/2006/relationships/customXml" Target="../ink/ink2.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customXml" Target="../ink/ink1.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hyperlink" Target="http://bit.ly/twymanLaw"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bit.ly/expRulesOfThumb"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2.w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bit.ly/expPuzzling"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twitter.com/ronnyk/status/713949552823263234"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8.jp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11645" y="1266092"/>
            <a:ext cx="11234056" cy="2705766"/>
          </a:xfrm>
        </p:spPr>
        <p:txBody>
          <a:bodyPr>
            <a:normAutofit/>
          </a:bodyPr>
          <a:lstStyle/>
          <a:p>
            <a:r>
              <a:rPr lang="en-US" sz="4400" dirty="0">
                <a:solidFill>
                  <a:schemeClr val="tx1"/>
                </a:solidFill>
              </a:rPr>
              <a:t> </a:t>
            </a:r>
            <a:br>
              <a:rPr lang="en-US" sz="4400" dirty="0">
                <a:solidFill>
                  <a:schemeClr val="tx1"/>
                </a:solidFill>
              </a:rPr>
            </a:br>
            <a:r>
              <a:rPr lang="en-US" sz="4400" b="1" dirty="0">
                <a:solidFill>
                  <a:schemeClr val="tx1"/>
                </a:solidFill>
              </a:rPr>
              <a:t>Pitfalls in Online Controlled Experiments</a:t>
            </a:r>
            <a:br>
              <a:rPr lang="en-US" sz="4400" b="1" dirty="0">
                <a:solidFill>
                  <a:schemeClr val="tx1"/>
                </a:solidFill>
              </a:rPr>
            </a:br>
            <a:br>
              <a:rPr lang="en-US" sz="4400" b="1" dirty="0">
                <a:solidFill>
                  <a:schemeClr val="tx1"/>
                </a:solidFill>
              </a:rPr>
            </a:br>
            <a:r>
              <a:rPr lang="en-US" sz="3200" dirty="0"/>
              <a:t>Slides at </a:t>
            </a:r>
            <a:r>
              <a:rPr lang="en-US" sz="3200" dirty="0">
                <a:hlinkClick r:id="rId3"/>
              </a:rPr>
              <a:t>https://bit.ly/CODE2016Kohavi</a:t>
            </a:r>
            <a:br>
              <a:rPr lang="en-US" sz="4400" dirty="0">
                <a:solidFill>
                  <a:schemeClr val="tx1"/>
                </a:solidFill>
              </a:rPr>
            </a:br>
            <a:endParaRPr lang="en-US" sz="3200" dirty="0"/>
          </a:p>
        </p:txBody>
      </p:sp>
      <p:sp>
        <p:nvSpPr>
          <p:cNvPr id="5" name="TextBox 4"/>
          <p:cNvSpPr txBox="1"/>
          <p:nvPr/>
        </p:nvSpPr>
        <p:spPr>
          <a:xfrm>
            <a:off x="721790" y="4267485"/>
            <a:ext cx="10058400" cy="1723549"/>
          </a:xfrm>
          <a:prstGeom prst="rect">
            <a:avLst/>
          </a:prstGeom>
          <a:noFill/>
        </p:spPr>
        <p:txBody>
          <a:bodyPr wrap="square" rtlCol="0">
            <a:spAutoFit/>
          </a:bodyPr>
          <a:lstStyle/>
          <a:p>
            <a:r>
              <a:rPr lang="en-US" sz="2400" dirty="0"/>
              <a:t>Ron Kohavi, Distinguished Engineer, General Manager,</a:t>
            </a:r>
            <a:br>
              <a:rPr lang="en-US" sz="2400" dirty="0"/>
            </a:br>
            <a:r>
              <a:rPr lang="en-US" sz="2400" dirty="0"/>
              <a:t>     Analysis and Experimentation, Microsoft</a:t>
            </a:r>
            <a:br>
              <a:rPr lang="en-US" sz="2400" dirty="0"/>
            </a:br>
            <a:endParaRPr lang="en-US" sz="2400" dirty="0"/>
          </a:p>
          <a:p>
            <a:r>
              <a:rPr lang="en-US" sz="1600" dirty="0"/>
              <a:t>See </a:t>
            </a:r>
            <a:r>
              <a:rPr lang="en-US" sz="1600" dirty="0">
                <a:hlinkClick r:id="rId4"/>
              </a:rPr>
              <a:t>http://bit.ly/expPitfalls</a:t>
            </a:r>
            <a:r>
              <a:rPr lang="en-US" sz="1600" dirty="0"/>
              <a:t> for earlier work on pitfalls</a:t>
            </a:r>
          </a:p>
          <a:p>
            <a:r>
              <a:rPr lang="en-US" sz="1600" dirty="0"/>
              <a:t>Thanks to Brian Frasca, Alex Deng, Paul Raff, Toby Walker from A&amp;E, and Stefan Thomke</a:t>
            </a:r>
            <a:endParaRPr lang="en-US" dirty="0"/>
          </a:p>
        </p:txBody>
      </p:sp>
      <p:pic>
        <p:nvPicPr>
          <p:cNvPr id="6" name="Picture 5" descr="ExP_logo_noreflect_trans_PNG.png"/>
          <p:cNvPicPr>
            <a:picLocks noChangeAspect="1"/>
          </p:cNvPicPr>
          <p:nvPr/>
        </p:nvPicPr>
        <p:blipFill>
          <a:blip r:embed="rId5" cstate="print"/>
          <a:stretch>
            <a:fillRect/>
          </a:stretch>
        </p:blipFill>
        <p:spPr>
          <a:xfrm>
            <a:off x="8749276" y="4423840"/>
            <a:ext cx="3442724" cy="1955154"/>
          </a:xfrm>
          <a:prstGeom prst="rect">
            <a:avLst/>
          </a:prstGeom>
        </p:spPr>
      </p:pic>
      <p:pic>
        <p:nvPicPr>
          <p:cNvPr id="4" name="Picture 3"/>
          <p:cNvPicPr>
            <a:picLocks noChangeAspect="1"/>
          </p:cNvPicPr>
          <p:nvPr/>
        </p:nvPicPr>
        <p:blipFill>
          <a:blip r:embed="rId6"/>
          <a:stretch>
            <a:fillRect/>
          </a:stretch>
        </p:blipFill>
        <p:spPr>
          <a:xfrm>
            <a:off x="0" y="0"/>
            <a:ext cx="2799644" cy="635633"/>
          </a:xfrm>
          <a:prstGeom prst="rect">
            <a:avLst/>
          </a:prstGeom>
        </p:spPr>
      </p:pic>
      <p:pic>
        <p:nvPicPr>
          <p:cNvPr id="3" name="Picture 2"/>
          <p:cNvPicPr>
            <a:picLocks noChangeAspect="1"/>
          </p:cNvPicPr>
          <p:nvPr/>
        </p:nvPicPr>
        <p:blipFill>
          <a:blip r:embed="rId7"/>
          <a:stretch>
            <a:fillRect/>
          </a:stretch>
        </p:blipFill>
        <p:spPr>
          <a:xfrm>
            <a:off x="8048978" y="-38085"/>
            <a:ext cx="4143022" cy="592946"/>
          </a:xfrm>
          <a:prstGeom prst="rect">
            <a:avLst/>
          </a:prstGeom>
        </p:spPr>
      </p:pic>
    </p:spTree>
    <p:extLst>
      <p:ext uri="{BB962C8B-B14F-4D97-AF65-F5344CB8AC3E}">
        <p14:creationId xmlns:p14="http://schemas.microsoft.com/office/powerpoint/2010/main" val="23354253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2169" y="286603"/>
            <a:ext cx="11227324" cy="967193"/>
          </a:xfrm>
        </p:spPr>
        <p:txBody>
          <a:bodyPr/>
          <a:lstStyle/>
          <a:p>
            <a:r>
              <a:rPr lang="en-US" dirty="0"/>
              <a:t>Example A/A test</a:t>
            </a:r>
          </a:p>
        </p:txBody>
      </p:sp>
      <p:sp>
        <p:nvSpPr>
          <p:cNvPr id="3" name="Content Placeholder 2"/>
          <p:cNvSpPr>
            <a:spLocks noGrp="1"/>
          </p:cNvSpPr>
          <p:nvPr>
            <p:ph idx="1"/>
          </p:nvPr>
        </p:nvSpPr>
        <p:spPr>
          <a:xfrm>
            <a:off x="622169" y="1667435"/>
            <a:ext cx="11227324" cy="996743"/>
          </a:xfrm>
        </p:spPr>
        <p:txBody>
          <a:bodyPr/>
          <a:lstStyle/>
          <a:p>
            <a:r>
              <a:rPr lang="en-US" dirty="0"/>
              <a:t>P-value distribution for metrics in A/A tests should be uniform</a:t>
            </a:r>
          </a:p>
          <a:p>
            <a:r>
              <a:rPr lang="en-US" dirty="0"/>
              <a:t>When we got this for some Skype metrics, we had to correct things</a:t>
            </a:r>
          </a:p>
          <a:p>
            <a:pPr marL="0" indent="0">
              <a:buNone/>
            </a:pPr>
            <a:endParaRPr lang="en-US" dirty="0"/>
          </a:p>
        </p:txBody>
      </p:sp>
      <p:sp>
        <p:nvSpPr>
          <p:cNvPr id="4" name="Date Placeholder 3"/>
          <p:cNvSpPr>
            <a:spLocks noGrp="1"/>
          </p:cNvSpPr>
          <p:nvPr>
            <p:ph type="dt" sz="half" idx="10"/>
          </p:nvPr>
        </p:nvSpPr>
        <p:spPr/>
        <p:txBody>
          <a:bodyPr/>
          <a:lstStyle/>
          <a:p>
            <a:r>
              <a:rPr lang="en-US" dirty="0"/>
              <a:t>Ronny Kohavi</a:t>
            </a:r>
          </a:p>
        </p:txBody>
      </p:sp>
      <p:sp>
        <p:nvSpPr>
          <p:cNvPr id="5" name="Slide Number Placeholder 4"/>
          <p:cNvSpPr>
            <a:spLocks noGrp="1"/>
          </p:cNvSpPr>
          <p:nvPr>
            <p:ph type="sldNum" sz="quarter" idx="12"/>
          </p:nvPr>
        </p:nvSpPr>
        <p:spPr/>
        <p:txBody>
          <a:bodyPr/>
          <a:lstStyle/>
          <a:p>
            <a:fld id="{629637A9-119A-49DA-BD12-AAC58B377D80}" type="slidenum">
              <a:rPr lang="en-US" smtClean="0"/>
              <a:pPr/>
              <a:t>10</a:t>
            </a:fld>
            <a:endParaRPr lang="en-US" dirty="0"/>
          </a:p>
        </p:txBody>
      </p:sp>
      <mc:AlternateContent xmlns:mc="http://schemas.openxmlformats.org/markup-compatibility/2006" xmlns:cx1="http://schemas.microsoft.com/office/drawing/2015/9/8/chartex">
        <mc:Choice Requires="cx1">
          <p:graphicFrame>
            <p:nvGraphicFramePr>
              <p:cNvPr id="9" name="Chart 8"/>
              <p:cNvGraphicFramePr/>
              <p:nvPr>
                <p:extLst>
                  <p:ext uri="{D42A27DB-BD31-4B8C-83A1-F6EECF244321}">
                    <p14:modId xmlns:p14="http://schemas.microsoft.com/office/powerpoint/2010/main" val="3498523822"/>
                  </p:ext>
                </p:extLst>
              </p:nvPr>
            </p:nvGraphicFramePr>
            <p:xfrm>
              <a:off x="838200" y="2844800"/>
              <a:ext cx="4943474" cy="3467100"/>
            </p:xfrm>
            <a:graphic>
              <a:graphicData uri="http://schemas.microsoft.com/office/drawing/2014/chartex">
                <cx:chart xmlns:cx="http://schemas.microsoft.com/office/drawing/2014/chartex" xmlns:r="http://schemas.openxmlformats.org/officeDocument/2006/relationships" r:id="rId2"/>
              </a:graphicData>
            </a:graphic>
          </p:graphicFrame>
        </mc:Choice>
        <mc:Fallback xmlns="">
          <p:pic>
            <p:nvPicPr>
              <p:cNvPr id="9" name="Chart 8"/>
              <p:cNvPicPr>
                <a:picLocks noGrp="1" noRot="1" noChangeAspect="1" noMove="1" noResize="1" noEditPoints="1" noAdjustHandles="1" noChangeArrowheads="1" noChangeShapeType="1"/>
              </p:cNvPicPr>
              <p:nvPr/>
            </p:nvPicPr>
            <p:blipFill>
              <a:blip r:embed="rId3"/>
              <a:stretch>
                <a:fillRect/>
              </a:stretch>
            </p:blipFill>
            <p:spPr>
              <a:xfrm>
                <a:off x="838200" y="2844800"/>
                <a:ext cx="4943474" cy="3467100"/>
              </a:xfrm>
              <a:prstGeom prst="rect">
                <a:avLst/>
              </a:prstGeom>
            </p:spPr>
          </p:pic>
        </mc:Fallback>
      </mc:AlternateContent>
      <mc:AlternateContent xmlns:mc="http://schemas.openxmlformats.org/markup-compatibility/2006" xmlns:cx1="http://schemas.microsoft.com/office/drawing/2015/9/8/chartex">
        <mc:Choice Requires="cx1">
          <p:graphicFrame>
            <p:nvGraphicFramePr>
              <p:cNvPr id="10" name="Chart 9"/>
              <p:cNvGraphicFramePr/>
              <p:nvPr>
                <p:extLst>
                  <p:ext uri="{D42A27DB-BD31-4B8C-83A1-F6EECF244321}">
                    <p14:modId xmlns:p14="http://schemas.microsoft.com/office/powerpoint/2010/main" val="667636754"/>
                  </p:ext>
                </p:extLst>
              </p:nvPr>
            </p:nvGraphicFramePr>
            <p:xfrm>
              <a:off x="6275915" y="2859087"/>
              <a:ext cx="4924425" cy="3452813"/>
            </p:xfrm>
            <a:graphic>
              <a:graphicData uri="http://schemas.microsoft.com/office/drawing/2014/chartex">
                <cx:chart xmlns:cx="http://schemas.microsoft.com/office/drawing/2014/chartex" xmlns:r="http://schemas.openxmlformats.org/officeDocument/2006/relationships" r:id="rId4"/>
              </a:graphicData>
            </a:graphic>
          </p:graphicFrame>
        </mc:Choice>
        <mc:Fallback xmlns="">
          <p:pic>
            <p:nvPicPr>
              <p:cNvPr id="10" name="Chart 9"/>
              <p:cNvPicPr>
                <a:picLocks noGrp="1" noRot="1" noChangeAspect="1" noMove="1" noResize="1" noEditPoints="1" noAdjustHandles="1" noChangeArrowheads="1" noChangeShapeType="1"/>
              </p:cNvPicPr>
              <p:nvPr/>
            </p:nvPicPr>
            <p:blipFill>
              <a:blip r:embed="rId5"/>
              <a:stretch>
                <a:fillRect/>
              </a:stretch>
            </p:blipFill>
            <p:spPr>
              <a:xfrm>
                <a:off x="6275915" y="2859087"/>
                <a:ext cx="4924425" cy="3452813"/>
              </a:xfrm>
              <a:prstGeom prst="rect">
                <a:avLst/>
              </a:prstGeom>
            </p:spPr>
          </p:pic>
        </mc:Fallback>
      </mc:AlternateContent>
    </p:spTree>
    <p:extLst>
      <p:ext uri="{BB962C8B-B14F-4D97-AF65-F5344CB8AC3E}">
        <p14:creationId xmlns:p14="http://schemas.microsoft.com/office/powerpoint/2010/main" val="1909715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2169" y="286603"/>
            <a:ext cx="11227324" cy="942122"/>
          </a:xfrm>
        </p:spPr>
        <p:txBody>
          <a:bodyPr/>
          <a:lstStyle/>
          <a:p>
            <a:r>
              <a:rPr lang="en-US" dirty="0"/>
              <a:t>MSN Experiment: Add More </a:t>
            </a:r>
            <a:r>
              <a:rPr lang="en-US" dirty="0" err="1"/>
              <a:t>Infopane</a:t>
            </a:r>
            <a:r>
              <a:rPr lang="en-US" dirty="0"/>
              <a:t> Slides</a:t>
            </a:r>
          </a:p>
        </p:txBody>
      </p:sp>
      <p:sp>
        <p:nvSpPr>
          <p:cNvPr id="7" name="TextBox 6"/>
          <p:cNvSpPr txBox="1"/>
          <p:nvPr/>
        </p:nvSpPr>
        <p:spPr>
          <a:xfrm>
            <a:off x="7549135" y="5333798"/>
            <a:ext cx="2804269" cy="461665"/>
          </a:xfrm>
          <a:prstGeom prst="rect">
            <a:avLst/>
          </a:prstGeom>
          <a:noFill/>
        </p:spPr>
        <p:txBody>
          <a:bodyPr wrap="square" rtlCol="0">
            <a:spAutoFit/>
          </a:bodyPr>
          <a:lstStyle/>
          <a:p>
            <a:r>
              <a:rPr lang="en-US" sz="2400" b="1" dirty="0">
                <a:cs typeface="Segoe UI Light" panose="020B0502040204020203" pitchFamily="34" charset="0"/>
              </a:rPr>
              <a:t>Treatment: 16 slides</a:t>
            </a:r>
          </a:p>
        </p:txBody>
      </p:sp>
      <p:grpSp>
        <p:nvGrpSpPr>
          <p:cNvPr id="14" name="Group 13"/>
          <p:cNvGrpSpPr/>
          <p:nvPr/>
        </p:nvGrpSpPr>
        <p:grpSpPr>
          <a:xfrm>
            <a:off x="725417" y="2181023"/>
            <a:ext cx="10867037" cy="3152775"/>
            <a:chOff x="935683" y="2352354"/>
            <a:chExt cx="10867037" cy="3152775"/>
          </a:xfrm>
        </p:grpSpPr>
        <p:grpSp>
          <p:nvGrpSpPr>
            <p:cNvPr id="3" name="Group 2"/>
            <p:cNvGrpSpPr/>
            <p:nvPr/>
          </p:nvGrpSpPr>
          <p:grpSpPr>
            <a:xfrm>
              <a:off x="935683" y="2352354"/>
              <a:ext cx="5255514" cy="3126486"/>
              <a:chOff x="935683" y="2352354"/>
              <a:chExt cx="5255514" cy="3126486"/>
            </a:xfrm>
          </p:grpSpPr>
          <p:pic>
            <p:nvPicPr>
              <p:cNvPr id="4" name="Picture 3"/>
              <p:cNvPicPr>
                <a:picLocks noChangeAspect="1"/>
              </p:cNvPicPr>
              <p:nvPr/>
            </p:nvPicPr>
            <p:blipFill>
              <a:blip r:embed="rId3"/>
              <a:stretch>
                <a:fillRect/>
              </a:stretch>
            </p:blipFill>
            <p:spPr>
              <a:xfrm>
                <a:off x="935683" y="2352354"/>
                <a:ext cx="5255514" cy="3126486"/>
              </a:xfrm>
              <a:prstGeom prst="rect">
                <a:avLst/>
              </a:prstGeom>
            </p:spPr>
          </p:pic>
          <p:sp>
            <p:nvSpPr>
              <p:cNvPr id="8" name="Rectangle 7"/>
              <p:cNvSpPr/>
              <p:nvPr/>
            </p:nvSpPr>
            <p:spPr>
              <a:xfrm>
                <a:off x="2588620" y="5138551"/>
                <a:ext cx="1858431" cy="330643"/>
              </a:xfrm>
              <a:prstGeom prst="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 name="Group 9"/>
            <p:cNvGrpSpPr/>
            <p:nvPr/>
          </p:nvGrpSpPr>
          <p:grpSpPr>
            <a:xfrm>
              <a:off x="6525870" y="2352354"/>
              <a:ext cx="5276850" cy="3152775"/>
              <a:chOff x="6525870" y="2352354"/>
              <a:chExt cx="5276850" cy="3152775"/>
            </a:xfrm>
          </p:grpSpPr>
          <p:pic>
            <p:nvPicPr>
              <p:cNvPr id="5" name="Picture 4"/>
              <p:cNvPicPr>
                <a:picLocks noChangeAspect="1"/>
              </p:cNvPicPr>
              <p:nvPr/>
            </p:nvPicPr>
            <p:blipFill>
              <a:blip r:embed="rId4"/>
              <a:stretch>
                <a:fillRect/>
              </a:stretch>
            </p:blipFill>
            <p:spPr>
              <a:xfrm>
                <a:off x="6525870" y="2352354"/>
                <a:ext cx="5276850" cy="3152775"/>
              </a:xfrm>
              <a:prstGeom prst="rect">
                <a:avLst/>
              </a:prstGeom>
            </p:spPr>
          </p:pic>
          <p:sp>
            <p:nvSpPr>
              <p:cNvPr id="9" name="Rectangle 8"/>
              <p:cNvSpPr/>
              <p:nvPr/>
            </p:nvSpPr>
            <p:spPr>
              <a:xfrm>
                <a:off x="7936167" y="5138551"/>
                <a:ext cx="2450738" cy="340289"/>
              </a:xfrm>
              <a:prstGeom prst="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3" name="TextBox 12"/>
          <p:cNvSpPr txBox="1"/>
          <p:nvPr/>
        </p:nvSpPr>
        <p:spPr>
          <a:xfrm>
            <a:off x="2197554" y="5333798"/>
            <a:ext cx="2560320" cy="461665"/>
          </a:xfrm>
          <a:prstGeom prst="rect">
            <a:avLst/>
          </a:prstGeom>
          <a:noFill/>
        </p:spPr>
        <p:txBody>
          <a:bodyPr wrap="square" rtlCol="0">
            <a:spAutoFit/>
          </a:bodyPr>
          <a:lstStyle/>
          <a:p>
            <a:r>
              <a:rPr lang="en-US" sz="2400" b="1" dirty="0">
                <a:cs typeface="Segoe UI Light" panose="020B0502040204020203" pitchFamily="34" charset="0"/>
              </a:rPr>
              <a:t>Control: 12 slides</a:t>
            </a:r>
          </a:p>
        </p:txBody>
      </p:sp>
      <p:sp>
        <p:nvSpPr>
          <p:cNvPr id="15" name="TextBox 14"/>
          <p:cNvSpPr txBox="1"/>
          <p:nvPr/>
        </p:nvSpPr>
        <p:spPr>
          <a:xfrm>
            <a:off x="622169" y="5564630"/>
            <a:ext cx="11350756" cy="800219"/>
          </a:xfrm>
          <a:prstGeom prst="rect">
            <a:avLst/>
          </a:prstGeom>
          <a:noFill/>
        </p:spPr>
        <p:txBody>
          <a:bodyPr wrap="square" rtlCol="0">
            <a:spAutoFit/>
          </a:bodyPr>
          <a:lstStyle/>
          <a:p>
            <a:endParaRPr lang="en-US" dirty="0"/>
          </a:p>
          <a:p>
            <a:r>
              <a:rPr lang="en-US" sz="2800" dirty="0"/>
              <a:t>Control was much better than treatment for engagement (clicks, page views)</a:t>
            </a:r>
          </a:p>
        </p:txBody>
      </p:sp>
      <p:sp>
        <p:nvSpPr>
          <p:cNvPr id="16" name="TextBox 15"/>
          <p:cNvSpPr txBox="1"/>
          <p:nvPr/>
        </p:nvSpPr>
        <p:spPr>
          <a:xfrm>
            <a:off x="725417" y="1271533"/>
            <a:ext cx="10304533" cy="954107"/>
          </a:xfrm>
          <a:prstGeom prst="rect">
            <a:avLst/>
          </a:prstGeom>
          <a:noFill/>
        </p:spPr>
        <p:txBody>
          <a:bodyPr wrap="square" rtlCol="0">
            <a:spAutoFit/>
          </a:bodyPr>
          <a:lstStyle/>
          <a:p>
            <a:r>
              <a:rPr lang="en-US" sz="2800" dirty="0"/>
              <a:t>The </a:t>
            </a:r>
            <a:r>
              <a:rPr lang="en-US" sz="2800" dirty="0" err="1"/>
              <a:t>infopane</a:t>
            </a:r>
            <a:r>
              <a:rPr lang="en-US" sz="2800" dirty="0"/>
              <a:t> is the “hero” image at MSN, and it </a:t>
            </a:r>
            <a:br>
              <a:rPr lang="en-US" sz="2800" dirty="0"/>
            </a:br>
            <a:r>
              <a:rPr lang="en-US" sz="2800" dirty="0"/>
              <a:t>auto rotates between slides with manual option</a:t>
            </a:r>
          </a:p>
        </p:txBody>
      </p:sp>
      <p:sp>
        <p:nvSpPr>
          <p:cNvPr id="17" name="Date Placeholder 3"/>
          <p:cNvSpPr>
            <a:spLocks noGrp="1"/>
          </p:cNvSpPr>
          <p:nvPr>
            <p:ph type="dt" sz="half" idx="10"/>
          </p:nvPr>
        </p:nvSpPr>
        <p:spPr>
          <a:xfrm>
            <a:off x="1097280" y="6459785"/>
            <a:ext cx="2472271" cy="365125"/>
          </a:xfrm>
        </p:spPr>
        <p:txBody>
          <a:bodyPr/>
          <a:lstStyle/>
          <a:p>
            <a:r>
              <a:rPr lang="en-US" dirty="0"/>
              <a:t>Ronny Kohavi</a:t>
            </a:r>
          </a:p>
        </p:txBody>
      </p:sp>
      <p:sp>
        <p:nvSpPr>
          <p:cNvPr id="18" name="Slide Number Placeholder 4"/>
          <p:cNvSpPr>
            <a:spLocks noGrp="1"/>
          </p:cNvSpPr>
          <p:nvPr>
            <p:ph type="sldNum" sz="quarter" idx="12"/>
          </p:nvPr>
        </p:nvSpPr>
        <p:spPr>
          <a:xfrm>
            <a:off x="9900458" y="6459785"/>
            <a:ext cx="1312025" cy="365125"/>
          </a:xfrm>
        </p:spPr>
        <p:txBody>
          <a:bodyPr/>
          <a:lstStyle/>
          <a:p>
            <a:fld id="{629637A9-119A-49DA-BD12-AAC58B377D80}" type="slidenum">
              <a:rPr lang="en-US" smtClean="0"/>
              <a:pPr/>
              <a:t>11</a:t>
            </a:fld>
            <a:endParaRPr lang="en-US" dirty="0"/>
          </a:p>
        </p:txBody>
      </p:sp>
      <mc:AlternateContent xmlns:mc="http://schemas.openxmlformats.org/markup-compatibility/2006">
        <mc:Choice xmlns:p14="http://schemas.microsoft.com/office/powerpoint/2010/main" Requires="p14">
          <p:contentPart p14:bwMode="auto" r:id="rId5">
            <p14:nvContentPartPr>
              <p14:cNvPr id="11" name="Ink 10"/>
              <p14:cNvContentPartPr/>
              <p14:nvPr/>
            </p14:nvContentPartPr>
            <p14:xfrm>
              <a:off x="2274675" y="5441883"/>
              <a:ext cx="2260224" cy="208224"/>
            </p14:xfrm>
          </p:contentPart>
        </mc:Choice>
        <mc:Fallback>
          <p:pic>
            <p:nvPicPr>
              <p:cNvPr id="11" name="Ink 10"/>
              <p:cNvPicPr/>
              <p:nvPr/>
            </p:nvPicPr>
            <p:blipFill>
              <a:blip r:embed="rId6"/>
              <a:stretch>
                <a:fillRect/>
              </a:stretch>
            </p:blipFill>
            <p:spPr>
              <a:xfrm>
                <a:off x="2245873" y="5384243"/>
                <a:ext cx="2317828" cy="323504"/>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12" name="Ink 11"/>
              <p14:cNvContentPartPr/>
              <p14:nvPr/>
            </p14:nvContentPartPr>
            <p14:xfrm>
              <a:off x="7577907" y="5430651"/>
              <a:ext cx="2609568" cy="273600"/>
            </p14:xfrm>
          </p:contentPart>
        </mc:Choice>
        <mc:Fallback>
          <p:pic>
            <p:nvPicPr>
              <p:cNvPr id="12" name="Ink 11"/>
              <p:cNvPicPr/>
              <p:nvPr/>
            </p:nvPicPr>
            <p:blipFill>
              <a:blip r:embed="rId8"/>
              <a:stretch>
                <a:fillRect/>
              </a:stretch>
            </p:blipFill>
            <p:spPr>
              <a:xfrm>
                <a:off x="7549108" y="5373051"/>
                <a:ext cx="2667166" cy="388800"/>
              </a:xfrm>
              <a:prstGeom prst="rect">
                <a:avLst/>
              </a:prstGeom>
            </p:spPr>
          </p:pic>
        </mc:Fallback>
      </mc:AlternateContent>
    </p:spTree>
    <p:extLst>
      <p:ext uri="{BB962C8B-B14F-4D97-AF65-F5344CB8AC3E}">
        <p14:creationId xmlns:p14="http://schemas.microsoft.com/office/powerpoint/2010/main" val="791106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MSN Experiment: SRM</a:t>
            </a:r>
          </a:p>
        </p:txBody>
      </p:sp>
      <p:sp>
        <p:nvSpPr>
          <p:cNvPr id="3" name="Content Placeholder 2"/>
          <p:cNvSpPr>
            <a:spLocks noGrp="1"/>
          </p:cNvSpPr>
          <p:nvPr>
            <p:ph idx="1"/>
          </p:nvPr>
        </p:nvSpPr>
        <p:spPr/>
        <p:txBody>
          <a:bodyPr>
            <a:normAutofit/>
          </a:bodyPr>
          <a:lstStyle/>
          <a:p>
            <a:r>
              <a:rPr lang="en-US" dirty="0"/>
              <a:t>Except… there was a sample-ratio-mismatch with fewer users in treatment (49.8% instead of 50.0%)</a:t>
            </a:r>
          </a:p>
          <a:p>
            <a:r>
              <a:rPr lang="en-US" dirty="0"/>
              <a:t>Can anyone think of a reason?</a:t>
            </a:r>
          </a:p>
          <a:p>
            <a:endParaRPr lang="en-US" dirty="0"/>
          </a:p>
          <a:p>
            <a:r>
              <a:rPr lang="en-US" dirty="0"/>
              <a:t>User engagement increased so much for so many users, that the heaviest users were being classified as bots and removed</a:t>
            </a:r>
          </a:p>
          <a:p>
            <a:r>
              <a:rPr lang="en-US" dirty="0"/>
              <a:t>After fixing the issue, the SRM went away, and the treatment was much better</a:t>
            </a:r>
          </a:p>
          <a:p>
            <a:endParaRPr lang="en-US" dirty="0"/>
          </a:p>
          <a:p>
            <a:endParaRPr lang="en-US" dirty="0"/>
          </a:p>
          <a:p>
            <a:pPr marL="0" indent="0">
              <a:buNone/>
            </a:pPr>
            <a:endParaRPr lang="en-US" dirty="0"/>
          </a:p>
          <a:p>
            <a:pPr lvl="2"/>
            <a:endParaRPr lang="en-US" sz="2400" dirty="0"/>
          </a:p>
          <a:p>
            <a:endParaRPr lang="en-US" dirty="0"/>
          </a:p>
        </p:txBody>
      </p:sp>
      <p:sp>
        <p:nvSpPr>
          <p:cNvPr id="4" name="Date Placeholder 3"/>
          <p:cNvSpPr>
            <a:spLocks noGrp="1"/>
          </p:cNvSpPr>
          <p:nvPr>
            <p:ph type="dt" sz="half" idx="10"/>
          </p:nvPr>
        </p:nvSpPr>
        <p:spPr>
          <a:xfrm>
            <a:off x="1097280" y="6459785"/>
            <a:ext cx="2472271" cy="365125"/>
          </a:xfrm>
        </p:spPr>
        <p:txBody>
          <a:bodyPr/>
          <a:lstStyle/>
          <a:p>
            <a:r>
              <a:rPr lang="en-US" dirty="0"/>
              <a:t>Ronny Kohavi</a:t>
            </a:r>
          </a:p>
        </p:txBody>
      </p:sp>
      <p:sp>
        <p:nvSpPr>
          <p:cNvPr id="5" name="Slide Number Placeholder 4"/>
          <p:cNvSpPr>
            <a:spLocks noGrp="1"/>
          </p:cNvSpPr>
          <p:nvPr>
            <p:ph type="sldNum" sz="quarter" idx="12"/>
          </p:nvPr>
        </p:nvSpPr>
        <p:spPr>
          <a:xfrm>
            <a:off x="9900458" y="6459785"/>
            <a:ext cx="1312025" cy="365125"/>
          </a:xfrm>
        </p:spPr>
        <p:txBody>
          <a:bodyPr/>
          <a:lstStyle/>
          <a:p>
            <a:fld id="{629637A9-119A-49DA-BD12-AAC58B377D80}" type="slidenum">
              <a:rPr lang="en-US" smtClean="0"/>
              <a:pPr/>
              <a:t>12</a:t>
            </a:fld>
            <a:endParaRPr lang="en-US" dirty="0"/>
          </a:p>
        </p:txBody>
      </p:sp>
    </p:spTree>
    <p:extLst>
      <p:ext uri="{BB962C8B-B14F-4D97-AF65-F5344CB8AC3E}">
        <p14:creationId xmlns:p14="http://schemas.microsoft.com/office/powerpoint/2010/main" val="1229932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2169" y="286603"/>
            <a:ext cx="11227324" cy="967193"/>
          </a:xfrm>
        </p:spPr>
        <p:txBody>
          <a:bodyPr/>
          <a:lstStyle/>
          <a:p>
            <a:r>
              <a:rPr lang="en-US" b="1" dirty="0"/>
              <a:t>Pitfall 3: Failing </a:t>
            </a:r>
            <a:r>
              <a:rPr lang="en-US" b="1"/>
              <a:t>to Validate Data </a:t>
            </a:r>
            <a:r>
              <a:rPr lang="en-US" b="1" dirty="0"/>
              <a:t>Quality</a:t>
            </a:r>
          </a:p>
        </p:txBody>
      </p:sp>
      <p:sp>
        <p:nvSpPr>
          <p:cNvPr id="3" name="Content Placeholder 2"/>
          <p:cNvSpPr>
            <a:spLocks noGrp="1"/>
          </p:cNvSpPr>
          <p:nvPr>
            <p:ph idx="1"/>
          </p:nvPr>
        </p:nvSpPr>
        <p:spPr/>
        <p:txBody>
          <a:bodyPr>
            <a:normAutofit lnSpcReduction="10000"/>
          </a:bodyPr>
          <a:lstStyle/>
          <a:p>
            <a:r>
              <a:rPr lang="en-US" dirty="0"/>
              <a:t>Outliers create significant skew: enough to cause a false stat-sig result</a:t>
            </a:r>
          </a:p>
          <a:p>
            <a:r>
              <a:rPr lang="en-US" dirty="0"/>
              <a:t>Example: </a:t>
            </a:r>
          </a:p>
          <a:p>
            <a:pPr lvl="1"/>
            <a:r>
              <a:rPr lang="en-US" dirty="0"/>
              <a:t>An experiment treatment with 100,000 users on Amazon, where 2% convert with an average of $30.</a:t>
            </a:r>
            <a:br>
              <a:rPr lang="en-US" dirty="0"/>
            </a:br>
            <a:r>
              <a:rPr lang="en-US" dirty="0"/>
              <a:t>Total revenue = 100,000*2%*$30 = $60,000.</a:t>
            </a:r>
            <a:br>
              <a:rPr lang="en-US" dirty="0"/>
            </a:br>
            <a:r>
              <a:rPr lang="en-US" dirty="0"/>
              <a:t>A lift of 2% is $1,200</a:t>
            </a:r>
          </a:p>
          <a:p>
            <a:pPr lvl="1"/>
            <a:r>
              <a:rPr lang="en-US" dirty="0"/>
              <a:t>Sometimes (rarely) a “user” purchases double this amount, or around $2,500.</a:t>
            </a:r>
            <a:br>
              <a:rPr lang="en-US" dirty="0"/>
            </a:br>
            <a:r>
              <a:rPr lang="en-US" dirty="0"/>
              <a:t>That single user who falls into Control or Treatment is enough to significantly skew the result.</a:t>
            </a:r>
          </a:p>
          <a:p>
            <a:pPr lvl="1"/>
            <a:r>
              <a:rPr lang="en-US" dirty="0"/>
              <a:t>The discovery: libraries purchase books irregularly and order a lot each time</a:t>
            </a:r>
          </a:p>
          <a:p>
            <a:pPr lvl="1"/>
            <a:r>
              <a:rPr lang="en-US" dirty="0"/>
              <a:t>Solution: cap the attribute value of single users to the 99</a:t>
            </a:r>
            <a:r>
              <a:rPr lang="en-US" baseline="30000" dirty="0"/>
              <a:t>th</a:t>
            </a:r>
            <a:r>
              <a:rPr lang="en-US" dirty="0"/>
              <a:t> percentile of the distribution</a:t>
            </a:r>
          </a:p>
          <a:p>
            <a:r>
              <a:rPr lang="en-US" dirty="0"/>
              <a:t>Example: </a:t>
            </a:r>
          </a:p>
          <a:p>
            <a:pPr lvl="1"/>
            <a:r>
              <a:rPr lang="en-US" dirty="0"/>
              <a:t>Bots at Bing sometimes issue many queries</a:t>
            </a:r>
          </a:p>
          <a:p>
            <a:pPr lvl="1"/>
            <a:r>
              <a:rPr lang="en-US" dirty="0"/>
              <a:t>Over 50% of Bing traffic is currently identified as non-human (bot) traffic!</a:t>
            </a:r>
            <a:br>
              <a:rPr lang="en-US" dirty="0"/>
            </a:br>
            <a:endParaRPr lang="en-US" dirty="0"/>
          </a:p>
        </p:txBody>
      </p:sp>
      <p:sp>
        <p:nvSpPr>
          <p:cNvPr id="4" name="Date Placeholder 3"/>
          <p:cNvSpPr>
            <a:spLocks noGrp="1"/>
          </p:cNvSpPr>
          <p:nvPr>
            <p:ph type="dt" sz="half" idx="10"/>
          </p:nvPr>
        </p:nvSpPr>
        <p:spPr/>
        <p:txBody>
          <a:bodyPr/>
          <a:lstStyle/>
          <a:p>
            <a:r>
              <a:rPr lang="en-US"/>
              <a:t>Ronny Kohavi</a:t>
            </a:r>
            <a:endParaRPr lang="en-US" dirty="0"/>
          </a:p>
        </p:txBody>
      </p:sp>
      <p:sp>
        <p:nvSpPr>
          <p:cNvPr id="5" name="Slide Number Placeholder 4"/>
          <p:cNvSpPr>
            <a:spLocks noGrp="1"/>
          </p:cNvSpPr>
          <p:nvPr>
            <p:ph type="sldNum" sz="quarter" idx="12"/>
          </p:nvPr>
        </p:nvSpPr>
        <p:spPr/>
        <p:txBody>
          <a:bodyPr/>
          <a:lstStyle/>
          <a:p>
            <a:fld id="{629637A9-119A-49DA-BD12-AAC58B377D80}" type="slidenum">
              <a:rPr lang="en-US" smtClean="0"/>
              <a:pPr/>
              <a:t>13</a:t>
            </a:fld>
            <a:endParaRPr lang="en-US" dirty="0"/>
          </a:p>
        </p:txBody>
      </p:sp>
      <p:pic>
        <p:nvPicPr>
          <p:cNvPr id="6" name="Picture 5"/>
          <p:cNvPicPr>
            <a:picLocks noChangeAspect="1"/>
          </p:cNvPicPr>
          <p:nvPr/>
        </p:nvPicPr>
        <p:blipFill rotWithShape="1">
          <a:blip r:embed="rId3"/>
          <a:srcRect b="21946"/>
          <a:stretch/>
        </p:blipFill>
        <p:spPr>
          <a:xfrm>
            <a:off x="9245884" y="4586748"/>
            <a:ext cx="2946116" cy="1724677"/>
          </a:xfrm>
          <a:prstGeom prst="rect">
            <a:avLst/>
          </a:prstGeom>
        </p:spPr>
      </p:pic>
      <p:pic>
        <p:nvPicPr>
          <p:cNvPr id="7" name="Picture 6"/>
          <p:cNvPicPr>
            <a:picLocks noChangeAspect="1"/>
          </p:cNvPicPr>
          <p:nvPr/>
        </p:nvPicPr>
        <p:blipFill>
          <a:blip r:embed="rId4"/>
          <a:stretch>
            <a:fillRect/>
          </a:stretch>
        </p:blipFill>
        <p:spPr>
          <a:xfrm>
            <a:off x="6570133" y="5712519"/>
            <a:ext cx="2438400" cy="598905"/>
          </a:xfrm>
          <a:prstGeom prst="rect">
            <a:avLst/>
          </a:prstGeom>
          <a:ln>
            <a:solidFill>
              <a:schemeClr val="tx1"/>
            </a:solidFill>
          </a:ln>
        </p:spPr>
      </p:pic>
    </p:spTree>
    <p:extLst>
      <p:ext uri="{BB962C8B-B14F-4D97-AF65-F5344CB8AC3E}">
        <p14:creationId xmlns:p14="http://schemas.microsoft.com/office/powerpoint/2010/main" val="2201024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2169" y="286603"/>
            <a:ext cx="11227324" cy="967193"/>
          </a:xfrm>
        </p:spPr>
        <p:txBody>
          <a:bodyPr/>
          <a:lstStyle/>
          <a:p>
            <a:r>
              <a:rPr lang="en-US" dirty="0"/>
              <a:t>Instrumentation is Critical</a:t>
            </a:r>
          </a:p>
        </p:txBody>
      </p:sp>
      <p:sp>
        <p:nvSpPr>
          <p:cNvPr id="3" name="Content Placeholder 2"/>
          <p:cNvSpPr>
            <a:spLocks noGrp="1"/>
          </p:cNvSpPr>
          <p:nvPr>
            <p:ph idx="1"/>
          </p:nvPr>
        </p:nvSpPr>
        <p:spPr/>
        <p:txBody>
          <a:bodyPr/>
          <a:lstStyle/>
          <a:p>
            <a:r>
              <a:rPr lang="en-US" dirty="0"/>
              <a:t>Ad clickthrough rate(*) for Bing mobile appeared very different</a:t>
            </a:r>
          </a:p>
          <a:p>
            <a:r>
              <a:rPr lang="en-US" dirty="0"/>
              <a:t>All sorts of hypotheses developed about how Windows Phone users</a:t>
            </a:r>
            <a:br>
              <a:rPr lang="en-US" dirty="0"/>
            </a:br>
            <a:r>
              <a:rPr lang="en-US" dirty="0"/>
              <a:t>are better, then iOS, then Android</a:t>
            </a:r>
          </a:p>
          <a:p>
            <a:r>
              <a:rPr lang="en-US" dirty="0"/>
              <a:t>The delta is almost all due to instrumentation artifacts for clicks</a:t>
            </a:r>
          </a:p>
          <a:p>
            <a:pPr lvl="1"/>
            <a:r>
              <a:rPr lang="en-US" dirty="0"/>
              <a:t>iOS used redirects (slow but reliable)</a:t>
            </a:r>
          </a:p>
          <a:p>
            <a:pPr lvl="1"/>
            <a:r>
              <a:rPr lang="en-US" dirty="0"/>
              <a:t>Android used asynchronous click tracking (fast but </a:t>
            </a:r>
            <a:r>
              <a:rPr lang="en-US" dirty="0" err="1"/>
              <a:t>lossy</a:t>
            </a:r>
            <a:r>
              <a:rPr lang="en-US" dirty="0"/>
              <a:t>)</a:t>
            </a:r>
          </a:p>
          <a:p>
            <a:pPr lvl="1"/>
            <a:r>
              <a:rPr lang="en-US" dirty="0"/>
              <a:t>Windows Phone used asynchronous click tracking. </a:t>
            </a:r>
            <a:br>
              <a:rPr lang="en-US" dirty="0"/>
            </a:br>
            <a:r>
              <a:rPr lang="en-US" dirty="0"/>
              <a:t>Bug caused swipe actions to register as clicks</a:t>
            </a:r>
          </a:p>
          <a:p>
            <a:endParaRPr lang="en-US" dirty="0"/>
          </a:p>
          <a:p>
            <a:endParaRPr lang="en-US" dirty="0"/>
          </a:p>
        </p:txBody>
      </p:sp>
      <p:sp>
        <p:nvSpPr>
          <p:cNvPr id="4" name="Date Placeholder 3"/>
          <p:cNvSpPr>
            <a:spLocks noGrp="1"/>
          </p:cNvSpPr>
          <p:nvPr>
            <p:ph type="dt" sz="half" idx="10"/>
          </p:nvPr>
        </p:nvSpPr>
        <p:spPr/>
        <p:txBody>
          <a:bodyPr/>
          <a:lstStyle/>
          <a:p>
            <a:r>
              <a:rPr lang="en-US"/>
              <a:t>Ronny Kohavi</a:t>
            </a:r>
            <a:endParaRPr lang="en-US" dirty="0"/>
          </a:p>
        </p:txBody>
      </p:sp>
      <p:sp>
        <p:nvSpPr>
          <p:cNvPr id="5" name="Slide Number Placeholder 4"/>
          <p:cNvSpPr>
            <a:spLocks noGrp="1"/>
          </p:cNvSpPr>
          <p:nvPr>
            <p:ph type="sldNum" sz="quarter" idx="12"/>
          </p:nvPr>
        </p:nvSpPr>
        <p:spPr/>
        <p:txBody>
          <a:bodyPr/>
          <a:lstStyle/>
          <a:p>
            <a:fld id="{629637A9-119A-49DA-BD12-AAC58B377D80}" type="slidenum">
              <a:rPr lang="en-US" smtClean="0"/>
              <a:pPr/>
              <a:t>14</a:t>
            </a:fld>
            <a:endParaRPr lang="en-US" dirty="0"/>
          </a:p>
        </p:txBody>
      </p:sp>
      <p:graphicFrame>
        <p:nvGraphicFramePr>
          <p:cNvPr id="11" name="Chart 10"/>
          <p:cNvGraphicFramePr>
            <a:graphicFrameLocks/>
          </p:cNvGraphicFramePr>
          <p:nvPr>
            <p:extLst>
              <p:ext uri="{D42A27DB-BD31-4B8C-83A1-F6EECF244321}">
                <p14:modId xmlns:p14="http://schemas.microsoft.com/office/powerpoint/2010/main" val="260856298"/>
              </p:ext>
            </p:extLst>
          </p:nvPr>
        </p:nvGraphicFramePr>
        <p:xfrm>
          <a:off x="7614458" y="3509766"/>
          <a:ext cx="4572000" cy="2743200"/>
        </p:xfrm>
        <a:graphic>
          <a:graphicData uri="http://schemas.openxmlformats.org/drawingml/2006/chart">
            <c:chart xmlns:c="http://schemas.openxmlformats.org/drawingml/2006/chart" xmlns:r="http://schemas.openxmlformats.org/officeDocument/2006/relationships" r:id="rId2"/>
          </a:graphicData>
        </a:graphic>
      </p:graphicFrame>
      <p:sp>
        <p:nvSpPr>
          <p:cNvPr id="12" name="TextBox 11"/>
          <p:cNvSpPr txBox="1"/>
          <p:nvPr/>
        </p:nvSpPr>
        <p:spPr>
          <a:xfrm>
            <a:off x="170613" y="5975101"/>
            <a:ext cx="4999698" cy="369332"/>
          </a:xfrm>
          <a:prstGeom prst="rect">
            <a:avLst/>
          </a:prstGeom>
          <a:noFill/>
        </p:spPr>
        <p:txBody>
          <a:bodyPr wrap="square" rtlCol="0">
            <a:spAutoFit/>
          </a:bodyPr>
          <a:lstStyle/>
          <a:p>
            <a:r>
              <a:rPr lang="en-US" dirty="0"/>
              <a:t>(*) y-values scaled by constant factor</a:t>
            </a:r>
          </a:p>
        </p:txBody>
      </p:sp>
      <p:pic>
        <p:nvPicPr>
          <p:cNvPr id="13" name="Content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72889" y="0"/>
            <a:ext cx="1919110" cy="3198518"/>
          </a:xfrm>
          <a:prstGeom prst="rect">
            <a:avLst/>
          </a:prstGeom>
          <a:solidFill>
            <a:schemeClr val="bg1"/>
          </a:solidFill>
        </p:spPr>
      </p:pic>
    </p:spTree>
    <p:extLst>
      <p:ext uri="{BB962C8B-B14F-4D97-AF65-F5344CB8AC3E}">
        <p14:creationId xmlns:p14="http://schemas.microsoft.com/office/powerpoint/2010/main" val="2597289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2169" y="286603"/>
            <a:ext cx="11227324" cy="967193"/>
          </a:xfrm>
        </p:spPr>
        <p:txBody>
          <a:bodyPr/>
          <a:lstStyle/>
          <a:p>
            <a:r>
              <a:rPr lang="en-US" dirty="0"/>
              <a:t>The Best Data Scientists are Skeptics</a:t>
            </a:r>
          </a:p>
        </p:txBody>
      </p:sp>
      <p:sp>
        <p:nvSpPr>
          <p:cNvPr id="3" name="Content Placeholder 2"/>
          <p:cNvSpPr>
            <a:spLocks noGrp="1"/>
          </p:cNvSpPr>
          <p:nvPr>
            <p:ph idx="1"/>
          </p:nvPr>
        </p:nvSpPr>
        <p:spPr>
          <a:xfrm>
            <a:off x="622169" y="1667434"/>
            <a:ext cx="11227324" cy="4089899"/>
          </a:xfrm>
        </p:spPr>
        <p:txBody>
          <a:bodyPr/>
          <a:lstStyle/>
          <a:p>
            <a:r>
              <a:rPr lang="nl-NL" dirty="0"/>
              <a:t>The most common bias is to accept good results and investigate bad results.</a:t>
            </a:r>
            <a:br>
              <a:rPr lang="nl-NL" dirty="0"/>
            </a:br>
            <a:r>
              <a:rPr lang="nl-NL" dirty="0"/>
              <a:t>When something is too good to be true, remember Twyman</a:t>
            </a:r>
            <a:endParaRPr lang="en-US" dirty="0"/>
          </a:p>
          <a:p>
            <a:pPr marL="155448" lvl="1" indent="0">
              <a:buNone/>
            </a:pPr>
            <a:br>
              <a:rPr lang="en-US" dirty="0">
                <a:hlinkClick r:id="rId2"/>
              </a:rPr>
            </a:br>
            <a:br>
              <a:rPr lang="en-US" dirty="0">
                <a:hlinkClick r:id="rId2"/>
              </a:rPr>
            </a:br>
            <a:br>
              <a:rPr lang="en-US" dirty="0">
                <a:hlinkClick r:id="rId2"/>
              </a:rPr>
            </a:br>
            <a:br>
              <a:rPr lang="en-US" dirty="0">
                <a:hlinkClick r:id="rId2"/>
              </a:rPr>
            </a:br>
            <a:endParaRPr lang="en-US" dirty="0">
              <a:hlinkClick r:id="rId2"/>
            </a:endParaRPr>
          </a:p>
          <a:p>
            <a:pPr marL="201168" lvl="1" indent="0">
              <a:buNone/>
            </a:pPr>
            <a:endParaRPr lang="en-US" dirty="0"/>
          </a:p>
          <a:p>
            <a:endParaRPr lang="en-US" dirty="0"/>
          </a:p>
        </p:txBody>
      </p:sp>
      <p:sp>
        <p:nvSpPr>
          <p:cNvPr id="4" name="Date Placeholder 3"/>
          <p:cNvSpPr>
            <a:spLocks noGrp="1"/>
          </p:cNvSpPr>
          <p:nvPr>
            <p:ph type="dt" sz="half" idx="10"/>
          </p:nvPr>
        </p:nvSpPr>
        <p:spPr/>
        <p:txBody>
          <a:bodyPr/>
          <a:lstStyle/>
          <a:p>
            <a:r>
              <a:rPr lang="en-US"/>
              <a:t>Ronny Kohavi</a:t>
            </a:r>
            <a:endParaRPr lang="en-US" dirty="0"/>
          </a:p>
        </p:txBody>
      </p:sp>
      <p:sp>
        <p:nvSpPr>
          <p:cNvPr id="5" name="Slide Number Placeholder 4"/>
          <p:cNvSpPr>
            <a:spLocks noGrp="1"/>
          </p:cNvSpPr>
          <p:nvPr>
            <p:ph type="sldNum" sz="quarter" idx="12"/>
          </p:nvPr>
        </p:nvSpPr>
        <p:spPr/>
        <p:txBody>
          <a:bodyPr/>
          <a:lstStyle/>
          <a:p>
            <a:fld id="{629637A9-119A-49DA-BD12-AAC58B377D80}" type="slidenum">
              <a:rPr lang="en-US" smtClean="0"/>
              <a:pPr/>
              <a:t>15</a:t>
            </a:fld>
            <a:endParaRPr lang="en-US" dirty="0"/>
          </a:p>
        </p:txBody>
      </p:sp>
      <p:sp>
        <p:nvSpPr>
          <p:cNvPr id="8" name="Rectangle 7"/>
          <p:cNvSpPr/>
          <p:nvPr/>
        </p:nvSpPr>
        <p:spPr>
          <a:xfrm>
            <a:off x="2333415" y="2876218"/>
            <a:ext cx="6906313" cy="1384995"/>
          </a:xfrm>
          <a:prstGeom prst="rect">
            <a:avLst/>
          </a:prstGeom>
          <a:noFill/>
        </p:spPr>
        <p:txBody>
          <a:bodyPr wrap="none" lIns="91440" tIns="45720" rIns="91440" bIns="45720">
            <a:spAutoFit/>
          </a:bodyPr>
          <a:lstStyle/>
          <a:p>
            <a:pPr algn="ctr"/>
            <a:r>
              <a:rPr lang="en-US" sz="28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hlinkClick r:id="rId2"/>
              </a:rPr>
              <a:t>Twyman’s law</a:t>
            </a:r>
            <a:br>
              <a:rPr lang="en-US" sz="2800" b="1" dirty="0">
                <a:ln w="9525">
                  <a:solidFill>
                    <a:schemeClr val="bg1"/>
                  </a:solidFill>
                  <a:prstDash val="solid"/>
                </a:ln>
                <a:effectLst>
                  <a:outerShdw blurRad="12700" dist="38100" dir="2700000" algn="tl" rotWithShape="0">
                    <a:schemeClr val="bg1">
                      <a:lumMod val="50000"/>
                    </a:schemeClr>
                  </a:outerShdw>
                </a:effectLst>
              </a:rPr>
            </a:br>
            <a:r>
              <a:rPr lang="en-US" sz="28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 Any figure that looks interesting or different </a:t>
            </a:r>
            <a:br>
              <a:rPr lang="en-US" sz="28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br>
            <a:r>
              <a:rPr lang="en-US" sz="28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is usually wrong</a:t>
            </a:r>
          </a:p>
        </p:txBody>
      </p:sp>
      <p:sp>
        <p:nvSpPr>
          <p:cNvPr id="10" name="Rectangle 9"/>
          <p:cNvSpPr/>
          <p:nvPr/>
        </p:nvSpPr>
        <p:spPr>
          <a:xfrm>
            <a:off x="166703" y="5883634"/>
            <a:ext cx="2564292" cy="369332"/>
          </a:xfrm>
          <a:prstGeom prst="rect">
            <a:avLst/>
          </a:prstGeom>
        </p:spPr>
        <p:txBody>
          <a:bodyPr wrap="none">
            <a:spAutoFit/>
          </a:bodyPr>
          <a:lstStyle/>
          <a:p>
            <a:r>
              <a:rPr lang="en-US" dirty="0">
                <a:hlinkClick r:id="rId2"/>
              </a:rPr>
              <a:t>http://bit.ly/twymanLaw</a:t>
            </a:r>
            <a:r>
              <a:rPr lang="en-US" dirty="0"/>
              <a:t> </a:t>
            </a:r>
          </a:p>
        </p:txBody>
      </p:sp>
    </p:spTree>
    <p:extLst>
      <p:ext uri="{BB962C8B-B14F-4D97-AF65-F5344CB8AC3E}">
        <p14:creationId xmlns:p14="http://schemas.microsoft.com/office/powerpoint/2010/main" val="13154802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Pitfall 4: Failing to Keep it Simple</a:t>
            </a:r>
          </a:p>
        </p:txBody>
      </p:sp>
      <p:sp>
        <p:nvSpPr>
          <p:cNvPr id="3" name="Content Placeholder 2"/>
          <p:cNvSpPr>
            <a:spLocks noGrp="1"/>
          </p:cNvSpPr>
          <p:nvPr>
            <p:ph idx="1"/>
          </p:nvPr>
        </p:nvSpPr>
        <p:spPr/>
        <p:txBody>
          <a:bodyPr>
            <a:normAutofit/>
          </a:bodyPr>
          <a:lstStyle/>
          <a:p>
            <a:r>
              <a:rPr lang="en-US" dirty="0"/>
              <a:t>With Offline experiments, many experiments are “one shot” so a whole science developed of how to make efficient use of a single large/complex experiment.</a:t>
            </a:r>
            <a:br>
              <a:rPr lang="en-US" dirty="0"/>
            </a:br>
            <a:r>
              <a:rPr lang="en-US" dirty="0"/>
              <a:t>For example, it’s very common offline to vary many factors at the same time</a:t>
            </a:r>
            <a:br>
              <a:rPr lang="en-US" dirty="0"/>
            </a:br>
            <a:r>
              <a:rPr lang="en-US" dirty="0"/>
              <a:t>(Multivariable experiments, fractional-factorial designs, </a:t>
            </a:r>
            <a:r>
              <a:rPr lang="en-US" dirty="0" err="1"/>
              <a:t>etc</a:t>
            </a:r>
            <a:r>
              <a:rPr lang="en-US" dirty="0"/>
              <a:t>)</a:t>
            </a:r>
          </a:p>
          <a:p>
            <a:r>
              <a:rPr lang="en-US" dirty="0"/>
              <a:t>In Software, new features tend to have bugs</a:t>
            </a:r>
          </a:p>
          <a:p>
            <a:pPr lvl="1"/>
            <a:r>
              <a:rPr lang="en-US" dirty="0"/>
              <a:t>Assume a new feature has 10% probability of having an egregious issue</a:t>
            </a:r>
          </a:p>
          <a:p>
            <a:pPr lvl="1"/>
            <a:r>
              <a:rPr lang="en-US" dirty="0"/>
              <a:t>If you combine seven such features in an experiment, then the probability of failure is 1-(0.9^7)=52%</a:t>
            </a:r>
            <a:br>
              <a:rPr lang="en-US" dirty="0"/>
            </a:br>
            <a:r>
              <a:rPr lang="en-US" dirty="0"/>
              <a:t>so would have to abort half the experiments</a:t>
            </a:r>
          </a:p>
          <a:p>
            <a:r>
              <a:rPr lang="en-US" dirty="0"/>
              <a:t>Examples</a:t>
            </a:r>
          </a:p>
          <a:p>
            <a:pPr lvl="1"/>
            <a:r>
              <a:rPr lang="en-US" dirty="0"/>
              <a:t>LinkedIn unified search attempted multiple changes that had to be isolated when things failed.</a:t>
            </a:r>
            <a:br>
              <a:rPr lang="en-US" dirty="0"/>
            </a:br>
            <a:r>
              <a:rPr lang="en-US" dirty="0"/>
              <a:t>See “Rule #6: Avoid Complex Designs: Iterate” at </a:t>
            </a:r>
            <a:r>
              <a:rPr lang="en-US" dirty="0">
                <a:hlinkClick r:id="rId3"/>
              </a:rPr>
              <a:t>http://bit.ly/expRulesOfThumb</a:t>
            </a:r>
            <a:r>
              <a:rPr lang="en-US" dirty="0"/>
              <a:t> </a:t>
            </a:r>
          </a:p>
          <a:p>
            <a:pPr lvl="1"/>
            <a:r>
              <a:rPr lang="en-US" dirty="0"/>
              <a:t>Multiple large changes at Bing failed because too many new things were attempted</a:t>
            </a:r>
          </a:p>
        </p:txBody>
      </p:sp>
      <p:sp>
        <p:nvSpPr>
          <p:cNvPr id="4" name="Date Placeholder 3"/>
          <p:cNvSpPr>
            <a:spLocks noGrp="1"/>
          </p:cNvSpPr>
          <p:nvPr>
            <p:ph type="dt" sz="half" idx="10"/>
          </p:nvPr>
        </p:nvSpPr>
        <p:spPr/>
        <p:txBody>
          <a:bodyPr/>
          <a:lstStyle/>
          <a:p>
            <a:r>
              <a:rPr lang="en-US"/>
              <a:t>Ronny Kohavi</a:t>
            </a:r>
            <a:endParaRPr lang="en-US" dirty="0"/>
          </a:p>
        </p:txBody>
      </p:sp>
      <p:sp>
        <p:nvSpPr>
          <p:cNvPr id="5" name="Slide Number Placeholder 4"/>
          <p:cNvSpPr>
            <a:spLocks noGrp="1"/>
          </p:cNvSpPr>
          <p:nvPr>
            <p:ph type="sldNum" sz="quarter" idx="12"/>
          </p:nvPr>
        </p:nvSpPr>
        <p:spPr/>
        <p:txBody>
          <a:bodyPr/>
          <a:lstStyle/>
          <a:p>
            <a:fld id="{629637A9-119A-49DA-BD12-AAC58B377D80}" type="slidenum">
              <a:rPr lang="en-US" smtClean="0"/>
              <a:pPr/>
              <a:t>16</a:t>
            </a:fld>
            <a:endParaRPr lang="en-US" dirty="0"/>
          </a:p>
        </p:txBody>
      </p:sp>
    </p:spTree>
    <p:extLst>
      <p:ext uri="{BB962C8B-B14F-4D97-AF65-F5344CB8AC3E}">
        <p14:creationId xmlns:p14="http://schemas.microsoft.com/office/powerpoint/2010/main" val="2831234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2169" y="286603"/>
            <a:ext cx="11227324" cy="967193"/>
          </a:xfrm>
        </p:spPr>
        <p:txBody>
          <a:bodyPr/>
          <a:lstStyle/>
          <a:p>
            <a:r>
              <a:rPr lang="en-US" dirty="0"/>
              <a:t>The Risks of Simple</a:t>
            </a:r>
          </a:p>
        </p:txBody>
      </p:sp>
      <p:sp>
        <p:nvSpPr>
          <p:cNvPr id="3" name="Content Placeholder 2"/>
          <p:cNvSpPr>
            <a:spLocks noGrp="1"/>
          </p:cNvSpPr>
          <p:nvPr>
            <p:ph idx="1"/>
          </p:nvPr>
        </p:nvSpPr>
        <p:spPr/>
        <p:txBody>
          <a:bodyPr>
            <a:normAutofit/>
          </a:bodyPr>
          <a:lstStyle/>
          <a:p>
            <a:r>
              <a:rPr lang="en-US" dirty="0"/>
              <a:t>There are two major concerns we have heard about why “simple” is bad</a:t>
            </a:r>
          </a:p>
          <a:p>
            <a:pPr marL="658368" lvl="1" indent="-457200">
              <a:buFont typeface="+mj-lt"/>
              <a:buAutoNum type="arabicPeriod"/>
            </a:pPr>
            <a:r>
              <a:rPr lang="en-US" dirty="0"/>
              <a:t>Leads to incrementalism.</a:t>
            </a:r>
            <a:br>
              <a:rPr lang="en-US" dirty="0"/>
            </a:br>
            <a:r>
              <a:rPr lang="en-US" dirty="0"/>
              <a:t>We disagree.  Few treatments does not equate to avoiding radical designs. </a:t>
            </a:r>
            <a:br>
              <a:rPr lang="en-US" dirty="0"/>
            </a:br>
            <a:r>
              <a:rPr lang="en-US" dirty="0"/>
              <a:t>Instead of doing an MVT with 6 factors, each with 3 values each thus creating 3^6 = 729 combinations,</a:t>
            </a:r>
            <a:br>
              <a:rPr lang="en-US" dirty="0"/>
            </a:br>
            <a:r>
              <a:rPr lang="en-US" dirty="0"/>
              <a:t>have a good designer come up with four radical designs.</a:t>
            </a:r>
          </a:p>
          <a:p>
            <a:pPr marL="658368" lvl="1" indent="-457200">
              <a:buFont typeface="+mj-lt"/>
              <a:buAutoNum type="arabicPeriod"/>
            </a:pPr>
            <a:r>
              <a:rPr lang="en-US" dirty="0"/>
              <a:t>Interactions.</a:t>
            </a:r>
          </a:p>
          <a:p>
            <a:pPr marL="841248" lvl="2" indent="-457200">
              <a:buFont typeface="+mj-lt"/>
              <a:buAutoNum type="alphaUcPeriod"/>
            </a:pPr>
            <a:r>
              <a:rPr lang="en-US" dirty="0"/>
              <a:t>We do run multivariable designs when we suspect strong interactions, but they are small (e.g., 3x3).</a:t>
            </a:r>
            <a:br>
              <a:rPr lang="en-US" dirty="0"/>
            </a:br>
            <a:r>
              <a:rPr lang="en-US" dirty="0"/>
              <a:t>Our observation is that interactions are relatively rare: hill-climbing single factors works well.</a:t>
            </a:r>
          </a:p>
          <a:p>
            <a:pPr marL="841248" lvl="2" indent="-457200">
              <a:buFont typeface="+mj-lt"/>
              <a:buAutoNum type="alphaUcPeriod"/>
            </a:pPr>
            <a:r>
              <a:rPr lang="en-US" dirty="0"/>
              <a:t>Because our experiments run concurrently, we are in effect running a full-factorial design.</a:t>
            </a:r>
            <a:br>
              <a:rPr lang="en-US" dirty="0"/>
            </a:br>
            <a:r>
              <a:rPr lang="en-US" dirty="0"/>
              <a:t>Every night we look at all pairs of experiments to look for interactions.</a:t>
            </a:r>
            <a:br>
              <a:rPr lang="en-US" dirty="0"/>
            </a:br>
            <a:r>
              <a:rPr lang="en-US" dirty="0"/>
              <a:t>With hundreds of experiments running “optimistically” (assuming no interaction), we find about 0-2 interactions per week and these are usually due to bugs, not because the features really interact</a:t>
            </a:r>
            <a:br>
              <a:rPr lang="en-US" dirty="0"/>
            </a:br>
            <a:endParaRPr lang="en-US" dirty="0"/>
          </a:p>
        </p:txBody>
      </p:sp>
      <p:sp>
        <p:nvSpPr>
          <p:cNvPr id="4" name="Date Placeholder 3"/>
          <p:cNvSpPr>
            <a:spLocks noGrp="1"/>
          </p:cNvSpPr>
          <p:nvPr>
            <p:ph type="dt" sz="half" idx="10"/>
          </p:nvPr>
        </p:nvSpPr>
        <p:spPr/>
        <p:txBody>
          <a:bodyPr/>
          <a:lstStyle/>
          <a:p>
            <a:r>
              <a:rPr lang="en-US"/>
              <a:t>Ronny Kohavi</a:t>
            </a:r>
            <a:endParaRPr lang="en-US" dirty="0"/>
          </a:p>
        </p:txBody>
      </p:sp>
      <p:sp>
        <p:nvSpPr>
          <p:cNvPr id="5" name="Slide Number Placeholder 4"/>
          <p:cNvSpPr>
            <a:spLocks noGrp="1"/>
          </p:cNvSpPr>
          <p:nvPr>
            <p:ph type="sldNum" sz="quarter" idx="12"/>
          </p:nvPr>
        </p:nvSpPr>
        <p:spPr/>
        <p:txBody>
          <a:bodyPr/>
          <a:lstStyle/>
          <a:p>
            <a:fld id="{629637A9-119A-49DA-BD12-AAC58B377D80}" type="slidenum">
              <a:rPr lang="en-US" smtClean="0"/>
              <a:pPr/>
              <a:t>17</a:t>
            </a:fld>
            <a:endParaRPr lang="en-US" dirty="0"/>
          </a:p>
        </p:txBody>
      </p:sp>
    </p:spTree>
    <p:extLst>
      <p:ext uri="{BB962C8B-B14F-4D97-AF65-F5344CB8AC3E}">
        <p14:creationId xmlns:p14="http://schemas.microsoft.com/office/powerpoint/2010/main" val="2390757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Pitfall 5: Failing to Look at Segments</a:t>
            </a:r>
          </a:p>
        </p:txBody>
      </p:sp>
      <p:sp>
        <p:nvSpPr>
          <p:cNvPr id="3" name="Content Placeholder 2"/>
          <p:cNvSpPr>
            <a:spLocks noGrp="1"/>
          </p:cNvSpPr>
          <p:nvPr>
            <p:ph idx="1"/>
          </p:nvPr>
        </p:nvSpPr>
        <p:spPr/>
        <p:txBody>
          <a:bodyPr>
            <a:normAutofit/>
          </a:bodyPr>
          <a:lstStyle/>
          <a:p>
            <a:r>
              <a:rPr lang="en-US" dirty="0"/>
              <a:t>It is easy to run experiments and look at the average treatment effect for “ship” or</a:t>
            </a:r>
            <a:br>
              <a:rPr lang="en-US" dirty="0"/>
            </a:br>
            <a:r>
              <a:rPr lang="en-US" dirty="0"/>
              <a:t>“no-ship” decision</a:t>
            </a:r>
          </a:p>
          <a:p>
            <a:r>
              <a:rPr lang="en-US" dirty="0"/>
              <a:t>Our most interesting insights have come from realizing that the treatment effect is different for different segments (heterogeneous treatment effects)</a:t>
            </a:r>
          </a:p>
          <a:p>
            <a:r>
              <a:rPr lang="en-US" dirty="0"/>
              <a:t>Examples</a:t>
            </a:r>
          </a:p>
          <a:p>
            <a:pPr lvl="1"/>
            <a:r>
              <a:rPr lang="en-US" dirty="0"/>
              <a:t>We had a bug in treatment that caused Internet Explorer 7 to hang.  The number of users of IE7 is small, but the impact was so negative, it was enough to make the average treatment effect negative.</a:t>
            </a:r>
            <a:br>
              <a:rPr lang="en-US" dirty="0"/>
            </a:br>
            <a:r>
              <a:rPr lang="en-US" dirty="0"/>
              <a:t>The feature was positive for the other browsers</a:t>
            </a:r>
          </a:p>
          <a:p>
            <a:pPr lvl="1"/>
            <a:r>
              <a:rPr lang="en-US" dirty="0"/>
              <a:t>Date is a critical variable to look at.  Weekend vs. Weekdays may be different.</a:t>
            </a:r>
            <a:br>
              <a:rPr lang="en-US" dirty="0"/>
            </a:br>
            <a:r>
              <a:rPr lang="en-US" dirty="0"/>
              <a:t>More common: a big delta day-over-day may indicate an interacting experiment or misconfiguration</a:t>
            </a:r>
          </a:p>
          <a:p>
            <a:r>
              <a:rPr lang="en-US" dirty="0"/>
              <a:t>We automatically highlight segments of interest to our experimenters</a:t>
            </a:r>
          </a:p>
        </p:txBody>
      </p:sp>
      <p:sp>
        <p:nvSpPr>
          <p:cNvPr id="4" name="Date Placeholder 3"/>
          <p:cNvSpPr>
            <a:spLocks noGrp="1"/>
          </p:cNvSpPr>
          <p:nvPr>
            <p:ph type="dt" sz="half" idx="10"/>
          </p:nvPr>
        </p:nvSpPr>
        <p:spPr/>
        <p:txBody>
          <a:bodyPr/>
          <a:lstStyle/>
          <a:p>
            <a:r>
              <a:rPr lang="en-US"/>
              <a:t>Ronny Kohavi</a:t>
            </a:r>
            <a:endParaRPr lang="en-US" dirty="0"/>
          </a:p>
        </p:txBody>
      </p:sp>
      <p:sp>
        <p:nvSpPr>
          <p:cNvPr id="5" name="Slide Number Placeholder 4"/>
          <p:cNvSpPr>
            <a:spLocks noGrp="1"/>
          </p:cNvSpPr>
          <p:nvPr>
            <p:ph type="sldNum" sz="quarter" idx="12"/>
          </p:nvPr>
        </p:nvSpPr>
        <p:spPr/>
        <p:txBody>
          <a:bodyPr/>
          <a:lstStyle/>
          <a:p>
            <a:fld id="{629637A9-119A-49DA-BD12-AAC58B377D80}" type="slidenum">
              <a:rPr lang="en-US" smtClean="0"/>
              <a:pPr/>
              <a:t>18</a:t>
            </a:fld>
            <a:endParaRPr lang="en-US" dirty="0"/>
          </a:p>
        </p:txBody>
      </p:sp>
    </p:spTree>
    <p:extLst>
      <p:ext uri="{BB962C8B-B14F-4D97-AF65-F5344CB8AC3E}">
        <p14:creationId xmlns:p14="http://schemas.microsoft.com/office/powerpoint/2010/main" val="7338996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2169" y="286603"/>
            <a:ext cx="11227324" cy="979853"/>
          </a:xfrm>
        </p:spPr>
        <p:txBody>
          <a:bodyPr/>
          <a:lstStyle/>
          <a:p>
            <a:r>
              <a:rPr lang="en-US" dirty="0"/>
              <a:t>Example: New Bing Mobile Release</a:t>
            </a:r>
          </a:p>
        </p:txBody>
      </p:sp>
      <p:sp>
        <p:nvSpPr>
          <p:cNvPr id="3" name="Content Placeholder 2"/>
          <p:cNvSpPr>
            <a:spLocks noGrp="1"/>
          </p:cNvSpPr>
          <p:nvPr>
            <p:ph idx="1"/>
          </p:nvPr>
        </p:nvSpPr>
        <p:spPr>
          <a:xfrm>
            <a:off x="447135" y="1578038"/>
            <a:ext cx="7669576" cy="3208451"/>
          </a:xfrm>
        </p:spPr>
        <p:txBody>
          <a:bodyPr>
            <a:noAutofit/>
          </a:bodyPr>
          <a:lstStyle/>
          <a:p>
            <a:r>
              <a:rPr lang="en-US" sz="2000" dirty="0"/>
              <a:t>Major revamp of Bing UX for mobile happened (a few years back)</a:t>
            </a:r>
          </a:p>
          <a:p>
            <a:r>
              <a:rPr lang="en-US" sz="2000" dirty="0"/>
              <a:t>Scorecard shows a large drop in Sessions/User, our north star metric.</a:t>
            </a:r>
            <a:br>
              <a:rPr lang="en-US" sz="2000" dirty="0"/>
            </a:br>
            <a:r>
              <a:rPr lang="en-US" sz="2000" dirty="0"/>
              <a:t>Treatment was losing users relative to control.  Terrible!</a:t>
            </a:r>
          </a:p>
          <a:p>
            <a:r>
              <a:rPr lang="en-US" sz="2000" dirty="0"/>
              <a:t>Segmenting by browser showed iOS issue</a:t>
            </a:r>
          </a:p>
          <a:p>
            <a:r>
              <a:rPr lang="en-US" sz="2000" dirty="0"/>
              <a:t>Segmenting by iOS showed iOS7 issue</a:t>
            </a:r>
          </a:p>
          <a:p>
            <a:r>
              <a:rPr lang="en-US" sz="2000" dirty="0"/>
              <a:t>Root cause: missing JavaScript resource that implemented a pop-up asking users if they want to change their search engine to Bing</a:t>
            </a:r>
          </a:p>
        </p:txBody>
      </p:sp>
      <p:pic>
        <p:nvPicPr>
          <p:cNvPr id="5" name="Picture 2" descr="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87442" y="1690688"/>
            <a:ext cx="3055678" cy="4583517"/>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Straight Arrow Connector 11"/>
          <p:cNvCxnSpPr/>
          <p:nvPr/>
        </p:nvCxnSpPr>
        <p:spPr>
          <a:xfrm>
            <a:off x="7428089" y="4086578"/>
            <a:ext cx="1117600" cy="0"/>
          </a:xfrm>
          <a:prstGeom prst="straightConnector1">
            <a:avLst/>
          </a:prstGeom>
          <a:ln w="34925">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6" name="Slide Number Placeholder 4"/>
          <p:cNvSpPr>
            <a:spLocks noGrp="1"/>
          </p:cNvSpPr>
          <p:nvPr>
            <p:ph type="sldNum" sz="quarter" idx="12"/>
          </p:nvPr>
        </p:nvSpPr>
        <p:spPr>
          <a:xfrm>
            <a:off x="9900458" y="6459785"/>
            <a:ext cx="1312025" cy="365125"/>
          </a:xfrm>
        </p:spPr>
        <p:txBody>
          <a:bodyPr/>
          <a:lstStyle/>
          <a:p>
            <a:fld id="{629637A9-119A-49DA-BD12-AAC58B377D80}" type="slidenum">
              <a:rPr lang="en-US" smtClean="0"/>
              <a:pPr/>
              <a:t>19</a:t>
            </a:fld>
            <a:endParaRPr lang="en-US" dirty="0"/>
          </a:p>
        </p:txBody>
      </p:sp>
      <p:sp>
        <p:nvSpPr>
          <p:cNvPr id="8" name="Date Placeholder 3"/>
          <p:cNvSpPr>
            <a:spLocks noGrp="1"/>
          </p:cNvSpPr>
          <p:nvPr>
            <p:ph type="dt" sz="half" idx="10"/>
          </p:nvPr>
        </p:nvSpPr>
        <p:spPr>
          <a:xfrm>
            <a:off x="1097280" y="6459785"/>
            <a:ext cx="2472271" cy="365125"/>
          </a:xfrm>
        </p:spPr>
        <p:txBody>
          <a:bodyPr/>
          <a:lstStyle/>
          <a:p>
            <a:r>
              <a:rPr lang="en-US" dirty="0"/>
              <a:t>Ronny Kohavi</a:t>
            </a:r>
          </a:p>
        </p:txBody>
      </p:sp>
    </p:spTree>
    <p:extLst>
      <p:ext uri="{BB962C8B-B14F-4D97-AF65-F5344CB8AC3E}">
        <p14:creationId xmlns:p14="http://schemas.microsoft.com/office/powerpoint/2010/main" val="2321530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5009" y="309181"/>
            <a:ext cx="11227324" cy="769199"/>
          </a:xfrm>
        </p:spPr>
        <p:txBody>
          <a:bodyPr/>
          <a:lstStyle/>
          <a:p>
            <a:r>
              <a:rPr lang="en-US" dirty="0"/>
              <a:t>About the Team</a:t>
            </a:r>
          </a:p>
        </p:txBody>
      </p:sp>
      <p:sp>
        <p:nvSpPr>
          <p:cNvPr id="3" name="Content Placeholder 2"/>
          <p:cNvSpPr>
            <a:spLocks noGrp="1"/>
          </p:cNvSpPr>
          <p:nvPr>
            <p:ph idx="1"/>
          </p:nvPr>
        </p:nvSpPr>
        <p:spPr>
          <a:xfrm>
            <a:off x="273604" y="1516335"/>
            <a:ext cx="11650133" cy="4505495"/>
          </a:xfrm>
        </p:spPr>
        <p:txBody>
          <a:bodyPr>
            <a:noAutofit/>
          </a:bodyPr>
          <a:lstStyle/>
          <a:p>
            <a:r>
              <a:rPr lang="en-US" sz="2800" dirty="0"/>
              <a:t>Analysis and Experimentation team at Microsoft: </a:t>
            </a:r>
          </a:p>
          <a:p>
            <a:pPr lvl="1"/>
            <a:r>
              <a:rPr lang="en-US" sz="2400" dirty="0"/>
              <a:t>Mission: Accelerate innovation through trustworthy analysis and experimentation.</a:t>
            </a:r>
            <a:br>
              <a:rPr lang="en-US" sz="2400" dirty="0"/>
            </a:br>
            <a:r>
              <a:rPr lang="en-US" sz="2400" dirty="0"/>
              <a:t>Empower the HiPPO (Highest Paid Person’s Opinion) with data</a:t>
            </a:r>
          </a:p>
          <a:p>
            <a:pPr lvl="1"/>
            <a:r>
              <a:rPr lang="en-US" sz="2400" dirty="0"/>
              <a:t>About 80 people</a:t>
            </a:r>
          </a:p>
          <a:p>
            <a:pPr lvl="2"/>
            <a:r>
              <a:rPr lang="en-US" sz="2200" dirty="0"/>
              <a:t> 40 developers: build the Experimentation Platform and Analysis Tools</a:t>
            </a:r>
          </a:p>
          <a:p>
            <a:pPr lvl="2"/>
            <a:r>
              <a:rPr lang="en-US" sz="2200" dirty="0"/>
              <a:t> 30 data scientists</a:t>
            </a:r>
          </a:p>
          <a:p>
            <a:pPr lvl="2"/>
            <a:r>
              <a:rPr lang="en-US" sz="2200" dirty="0"/>
              <a:t> 8 Program Managers</a:t>
            </a:r>
          </a:p>
          <a:p>
            <a:pPr lvl="2"/>
            <a:r>
              <a:rPr lang="en-US" sz="2200" dirty="0"/>
              <a:t> 2 overhead (me, admin).</a:t>
            </a:r>
          </a:p>
          <a:p>
            <a:pPr marL="384048" lvl="2" indent="0">
              <a:buNone/>
            </a:pPr>
            <a:r>
              <a:rPr lang="en-US" sz="2200" dirty="0"/>
              <a:t>Team includes people who worked at Amazon, Facebook, Google, LinkedIn</a:t>
            </a:r>
          </a:p>
        </p:txBody>
      </p:sp>
      <p:sp>
        <p:nvSpPr>
          <p:cNvPr id="4" name="Date Placeholder 3"/>
          <p:cNvSpPr>
            <a:spLocks noGrp="1"/>
          </p:cNvSpPr>
          <p:nvPr>
            <p:ph type="dt" sz="half" idx="10"/>
          </p:nvPr>
        </p:nvSpPr>
        <p:spPr/>
        <p:txBody>
          <a:bodyPr/>
          <a:lstStyle/>
          <a:p>
            <a:r>
              <a:rPr lang="en-US"/>
              <a:t>Ronny Kohavi</a:t>
            </a:r>
            <a:endParaRPr lang="en-US" dirty="0"/>
          </a:p>
        </p:txBody>
      </p:sp>
      <p:sp>
        <p:nvSpPr>
          <p:cNvPr id="5" name="Slide Number Placeholder 4"/>
          <p:cNvSpPr>
            <a:spLocks noGrp="1"/>
          </p:cNvSpPr>
          <p:nvPr>
            <p:ph type="sldNum" sz="quarter" idx="12"/>
          </p:nvPr>
        </p:nvSpPr>
        <p:spPr/>
        <p:txBody>
          <a:bodyPr/>
          <a:lstStyle/>
          <a:p>
            <a:fld id="{629637A9-119A-49DA-BD12-AAC58B377D80}" type="slidenum">
              <a:rPr lang="en-US" smtClean="0"/>
              <a:pPr/>
              <a:t>2</a:t>
            </a:fld>
            <a:endParaRPr lang="en-US" dirty="0"/>
          </a:p>
        </p:txBody>
      </p:sp>
      <p:pic>
        <p:nvPicPr>
          <p:cNvPr id="7" name="Picture 6" descr="hippo.png"/>
          <p:cNvPicPr>
            <a:picLocks noChangeAspect="1"/>
          </p:cNvPicPr>
          <p:nvPr/>
        </p:nvPicPr>
        <p:blipFill>
          <a:blip r:embed="rId3"/>
          <a:stretch>
            <a:fillRect/>
          </a:stretch>
        </p:blipFill>
        <p:spPr>
          <a:xfrm>
            <a:off x="9640299" y="-196314"/>
            <a:ext cx="2709274" cy="2283532"/>
          </a:xfrm>
          <a:prstGeom prst="rect">
            <a:avLst/>
          </a:prstGeom>
        </p:spPr>
      </p:pic>
    </p:spTree>
    <p:extLst>
      <p:ext uri="{BB962C8B-B14F-4D97-AF65-F5344CB8AC3E}">
        <p14:creationId xmlns:p14="http://schemas.microsoft.com/office/powerpoint/2010/main" val="32452204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Pitfall 6: Failing to Evaluate Early</a:t>
            </a:r>
          </a:p>
        </p:txBody>
      </p:sp>
      <p:sp>
        <p:nvSpPr>
          <p:cNvPr id="3" name="Content Placeholder 2"/>
          <p:cNvSpPr>
            <a:spLocks noGrp="1"/>
          </p:cNvSpPr>
          <p:nvPr>
            <p:ph idx="1"/>
          </p:nvPr>
        </p:nvSpPr>
        <p:spPr/>
        <p:txBody>
          <a:bodyPr>
            <a:normAutofit/>
          </a:bodyPr>
          <a:lstStyle/>
          <a:p>
            <a:r>
              <a:rPr lang="en-US" sz="2000" dirty="0"/>
              <a:t>In theory, the experimenter does the power calculation and that determines the number of users required and hence the duration (we commonly run for 1 week or 2 weeks)</a:t>
            </a:r>
          </a:p>
          <a:p>
            <a:r>
              <a:rPr lang="en-US" sz="2000" dirty="0"/>
              <a:t>Early “peeking” is discouraged by the Statistics, as it leads to multiple-hypothesis testing issues</a:t>
            </a:r>
          </a:p>
          <a:p>
            <a:r>
              <a:rPr lang="en-US" sz="2000" dirty="0"/>
              <a:t>However, in the software world, early detection of bugs is critical, and the most critical time is at the start of an experiment</a:t>
            </a:r>
          </a:p>
          <a:p>
            <a:r>
              <a:rPr lang="en-US" sz="2000" dirty="0"/>
              <a:t>Graph of the number of experiments (per month)</a:t>
            </a:r>
            <a:br>
              <a:rPr lang="en-US" sz="2000" dirty="0"/>
            </a:br>
            <a:r>
              <a:rPr lang="en-US" sz="2000" dirty="0"/>
              <a:t>that are shutdown by our automated system.</a:t>
            </a:r>
            <a:br>
              <a:rPr lang="en-US" sz="2000" dirty="0"/>
            </a:br>
            <a:r>
              <a:rPr lang="en-US" sz="2000" dirty="0"/>
              <a:t>Critical!</a:t>
            </a:r>
          </a:p>
        </p:txBody>
      </p:sp>
      <p:sp>
        <p:nvSpPr>
          <p:cNvPr id="4" name="Date Placeholder 3"/>
          <p:cNvSpPr>
            <a:spLocks noGrp="1"/>
          </p:cNvSpPr>
          <p:nvPr>
            <p:ph type="dt" sz="half" idx="10"/>
          </p:nvPr>
        </p:nvSpPr>
        <p:spPr/>
        <p:txBody>
          <a:bodyPr/>
          <a:lstStyle/>
          <a:p>
            <a:r>
              <a:rPr lang="en-US" dirty="0"/>
              <a:t>Ronny Kohavi</a:t>
            </a:r>
          </a:p>
        </p:txBody>
      </p:sp>
      <p:sp>
        <p:nvSpPr>
          <p:cNvPr id="5" name="Slide Number Placeholder 4"/>
          <p:cNvSpPr>
            <a:spLocks noGrp="1"/>
          </p:cNvSpPr>
          <p:nvPr>
            <p:ph type="sldNum" sz="quarter" idx="12"/>
          </p:nvPr>
        </p:nvSpPr>
        <p:spPr/>
        <p:txBody>
          <a:bodyPr/>
          <a:lstStyle/>
          <a:p>
            <a:fld id="{629637A9-119A-49DA-BD12-AAC58B377D80}" type="slidenum">
              <a:rPr lang="en-US" smtClean="0"/>
              <a:pPr/>
              <a:t>20</a:t>
            </a:fld>
            <a:endParaRPr lang="en-US" dirty="0"/>
          </a:p>
        </p:txBody>
      </p:sp>
      <p:sp>
        <p:nvSpPr>
          <p:cNvPr id="12" name="TextBox 11"/>
          <p:cNvSpPr txBox="1"/>
          <p:nvPr/>
        </p:nvSpPr>
        <p:spPr>
          <a:xfrm>
            <a:off x="4535905" y="6001774"/>
            <a:ext cx="7518787" cy="369332"/>
          </a:xfrm>
          <a:prstGeom prst="rect">
            <a:avLst/>
          </a:prstGeom>
          <a:noFill/>
        </p:spPr>
        <p:txBody>
          <a:bodyPr wrap="square" rtlCol="0">
            <a:spAutoFit/>
          </a:bodyPr>
          <a:lstStyle/>
          <a:p>
            <a:pPr algn="ctr"/>
            <a:r>
              <a:rPr lang="en-US" dirty="0"/>
              <a:t>Number of experiments/month that are shutdown  due to metric degradation</a:t>
            </a:r>
          </a:p>
        </p:txBody>
      </p:sp>
      <p:pic>
        <p:nvPicPr>
          <p:cNvPr id="8" name="Picture 7"/>
          <p:cNvPicPr>
            <a:picLocks noChangeAspect="1"/>
          </p:cNvPicPr>
          <p:nvPr/>
        </p:nvPicPr>
        <p:blipFill>
          <a:blip r:embed="rId3"/>
          <a:stretch>
            <a:fillRect/>
          </a:stretch>
        </p:blipFill>
        <p:spPr>
          <a:xfrm>
            <a:off x="4594711" y="4170461"/>
            <a:ext cx="7357381" cy="1831313"/>
          </a:xfrm>
          <a:prstGeom prst="rect">
            <a:avLst/>
          </a:prstGeom>
        </p:spPr>
      </p:pic>
    </p:spTree>
    <p:extLst>
      <p:ext uri="{BB962C8B-B14F-4D97-AF65-F5344CB8AC3E}">
        <p14:creationId xmlns:p14="http://schemas.microsoft.com/office/powerpoint/2010/main" val="3120809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2169" y="286603"/>
            <a:ext cx="11227324" cy="1135797"/>
          </a:xfrm>
        </p:spPr>
        <p:txBody>
          <a:bodyPr>
            <a:normAutofit/>
          </a:bodyPr>
          <a:lstStyle/>
          <a:p>
            <a:r>
              <a:rPr lang="en-US" dirty="0"/>
              <a:t>Why Does Early Detection Work?</a:t>
            </a:r>
          </a:p>
        </p:txBody>
      </p:sp>
      <p:sp>
        <p:nvSpPr>
          <p:cNvPr id="3" name="Content Placeholder 2"/>
          <p:cNvSpPr>
            <a:spLocks noGrp="1"/>
          </p:cNvSpPr>
          <p:nvPr>
            <p:ph idx="1"/>
          </p:nvPr>
        </p:nvSpPr>
        <p:spPr>
          <a:xfrm>
            <a:off x="458669" y="1952980"/>
            <a:ext cx="11376237" cy="4154310"/>
          </a:xfrm>
        </p:spPr>
        <p:txBody>
          <a:bodyPr/>
          <a:lstStyle/>
          <a:p>
            <a:r>
              <a:rPr lang="en-US" sz="2800" dirty="0"/>
              <a:t>If we determined that we need to run an experiment </a:t>
            </a:r>
            <a:br>
              <a:rPr lang="en-US" sz="2800" dirty="0"/>
            </a:br>
            <a:r>
              <a:rPr lang="en-US" sz="2800" dirty="0"/>
              <a:t>for a week, how do NRT and ramp-up work well?</a:t>
            </a:r>
          </a:p>
          <a:p>
            <a:r>
              <a:rPr lang="en-US" sz="2800" dirty="0"/>
              <a:t>We are looking for egregious errors—big effects—at the start of experiments</a:t>
            </a:r>
          </a:p>
          <a:p>
            <a:r>
              <a:rPr lang="en-US" sz="2800" dirty="0"/>
              <a:t>The min sample size is quadratic in the effect we want to detect</a:t>
            </a:r>
          </a:p>
          <a:p>
            <a:pPr lvl="1"/>
            <a:r>
              <a:rPr lang="en-US" sz="2400" dirty="0"/>
              <a:t>Detecting 10% difference requires a small sample</a:t>
            </a:r>
          </a:p>
          <a:p>
            <a:pPr lvl="1"/>
            <a:r>
              <a:rPr lang="en-US" sz="2400" dirty="0"/>
              <a:t>Detecting 0.1% requires a population 100^2 = 10,000 times bigger</a:t>
            </a:r>
          </a:p>
          <a:p>
            <a:pPr>
              <a:buNone/>
            </a:pPr>
            <a:endParaRPr lang="en-US" sz="2800" dirty="0"/>
          </a:p>
          <a:p>
            <a:endParaRPr lang="en-US" sz="2800" dirty="0"/>
          </a:p>
        </p:txBody>
      </p:sp>
      <p:sp>
        <p:nvSpPr>
          <p:cNvPr id="5" name="Slide Number Placeholder 4"/>
          <p:cNvSpPr>
            <a:spLocks noGrp="1"/>
          </p:cNvSpPr>
          <p:nvPr>
            <p:ph type="sldNum" sz="quarter" idx="4294967295"/>
          </p:nvPr>
        </p:nvSpPr>
        <p:spPr>
          <a:xfrm>
            <a:off x="11479399" y="0"/>
            <a:ext cx="711015" cy="304800"/>
          </a:xfrm>
          <a:prstGeom prst="rect">
            <a:avLst/>
          </a:prstGeom>
        </p:spPr>
        <p:txBody>
          <a:bodyPr/>
          <a:lstStyle/>
          <a:p>
            <a:fld id="{3310D9EC-7C51-4292-8FCE-F35A0676F964}" type="slidenum">
              <a:rPr lang="en-US" smtClean="0"/>
              <a:pPr/>
              <a:t>21</a:t>
            </a:fld>
            <a:endParaRPr lang="en-US"/>
          </a:p>
        </p:txBody>
      </p:sp>
      <p:pic>
        <p:nvPicPr>
          <p:cNvPr id="221188" name="Picture 4" descr="C:\IETemp\Temporary Internet Files\Content.IE5\0JMHPXXZ\MCSL00652_0000[1].wmf"/>
          <p:cNvPicPr>
            <a:picLocks noChangeAspect="1" noChangeArrowheads="1"/>
          </p:cNvPicPr>
          <p:nvPr/>
        </p:nvPicPr>
        <p:blipFill>
          <a:blip r:embed="rId2" cstate="print"/>
          <a:srcRect/>
          <a:stretch>
            <a:fillRect/>
          </a:stretch>
        </p:blipFill>
        <p:spPr bwMode="auto">
          <a:xfrm>
            <a:off x="8682333" y="977855"/>
            <a:ext cx="3169501" cy="1183455"/>
          </a:xfrm>
          <a:prstGeom prst="rect">
            <a:avLst/>
          </a:prstGeom>
          <a:noFill/>
        </p:spPr>
      </p:pic>
      <p:sp>
        <p:nvSpPr>
          <p:cNvPr id="6" name="Date Placeholder 3"/>
          <p:cNvSpPr>
            <a:spLocks noGrp="1"/>
          </p:cNvSpPr>
          <p:nvPr>
            <p:ph type="dt" sz="half" idx="10"/>
          </p:nvPr>
        </p:nvSpPr>
        <p:spPr>
          <a:xfrm>
            <a:off x="1097280" y="6459785"/>
            <a:ext cx="2472271" cy="365125"/>
          </a:xfrm>
        </p:spPr>
        <p:txBody>
          <a:bodyPr/>
          <a:lstStyle/>
          <a:p>
            <a:r>
              <a:rPr lang="en-US" dirty="0"/>
              <a:t>Ronny Kohavi</a:t>
            </a:r>
          </a:p>
        </p:txBody>
      </p:sp>
      <p:sp>
        <p:nvSpPr>
          <p:cNvPr id="7" name="Slide Number Placeholder 4"/>
          <p:cNvSpPr>
            <a:spLocks noGrp="1"/>
          </p:cNvSpPr>
          <p:nvPr>
            <p:ph type="sldNum" sz="quarter" idx="12"/>
          </p:nvPr>
        </p:nvSpPr>
        <p:spPr>
          <a:xfrm>
            <a:off x="9900458" y="6459785"/>
            <a:ext cx="1312025" cy="365125"/>
          </a:xfrm>
        </p:spPr>
        <p:txBody>
          <a:bodyPr/>
          <a:lstStyle/>
          <a:p>
            <a:fld id="{629637A9-119A-49DA-BD12-AAC58B377D80}" type="slidenum">
              <a:rPr lang="en-US" smtClean="0"/>
              <a:pPr/>
              <a:t>21</a:t>
            </a:fld>
            <a:endParaRPr lang="en-US" dirty="0"/>
          </a:p>
        </p:txBody>
      </p:sp>
    </p:spTree>
    <p:extLst>
      <p:ext uri="{BB962C8B-B14F-4D97-AF65-F5344CB8AC3E}">
        <p14:creationId xmlns:p14="http://schemas.microsoft.com/office/powerpoint/2010/main" val="21299206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2169" y="286603"/>
            <a:ext cx="11227324" cy="967193"/>
          </a:xfrm>
        </p:spPr>
        <p:txBody>
          <a:bodyPr/>
          <a:lstStyle/>
          <a:p>
            <a:r>
              <a:rPr lang="en-US" b="1" dirty="0"/>
              <a:t>Summary: The Six Pitfalls</a:t>
            </a:r>
          </a:p>
        </p:txBody>
      </p:sp>
      <p:sp>
        <p:nvSpPr>
          <p:cNvPr id="3" name="Content Placeholder 2"/>
          <p:cNvSpPr>
            <a:spLocks noGrp="1"/>
          </p:cNvSpPr>
          <p:nvPr>
            <p:ph idx="1"/>
          </p:nvPr>
        </p:nvSpPr>
        <p:spPr>
          <a:xfrm>
            <a:off x="622169" y="2011991"/>
            <a:ext cx="11227324" cy="3527418"/>
          </a:xfrm>
        </p:spPr>
        <p:txBody>
          <a:bodyPr/>
          <a:lstStyle/>
          <a:p>
            <a:pPr marL="457200" indent="-457200">
              <a:buFont typeface="+mj-lt"/>
              <a:buAutoNum type="arabicPeriod"/>
            </a:pPr>
            <a:r>
              <a:rPr lang="en-US" dirty="0"/>
              <a:t>Failing to agree on an Overall Evaluation Criterion (OEC)</a:t>
            </a:r>
          </a:p>
          <a:p>
            <a:pPr marL="457200" indent="-457200">
              <a:buFont typeface="+mj-lt"/>
              <a:buAutoNum type="arabicPeriod"/>
            </a:pPr>
            <a:r>
              <a:rPr lang="en-US" dirty="0"/>
              <a:t>Failing to Validate the Experimentation System</a:t>
            </a:r>
          </a:p>
          <a:p>
            <a:pPr marL="457200" indent="-457200">
              <a:buFont typeface="+mj-lt"/>
              <a:buAutoNum type="arabicPeriod"/>
            </a:pPr>
            <a:r>
              <a:rPr lang="en-US" dirty="0"/>
              <a:t>Failing to Take Care of Data Quality</a:t>
            </a:r>
          </a:p>
          <a:p>
            <a:pPr marL="457200" indent="-457200">
              <a:buFont typeface="+mj-lt"/>
              <a:buAutoNum type="arabicPeriod"/>
            </a:pPr>
            <a:r>
              <a:rPr lang="en-US" dirty="0"/>
              <a:t>Failing to Keep it Simple</a:t>
            </a:r>
          </a:p>
          <a:p>
            <a:pPr marL="457200" indent="-457200">
              <a:buFont typeface="+mj-lt"/>
              <a:buAutoNum type="arabicPeriod"/>
            </a:pPr>
            <a:r>
              <a:rPr lang="en-US" dirty="0"/>
              <a:t>Failing to Look at Segments </a:t>
            </a:r>
          </a:p>
          <a:p>
            <a:pPr marL="457200" indent="-457200">
              <a:buFont typeface="+mj-lt"/>
              <a:buAutoNum type="arabicPeriod"/>
            </a:pPr>
            <a:r>
              <a:rPr lang="en-US" dirty="0"/>
              <a:t>Failing to Evaluate Early</a:t>
            </a:r>
          </a:p>
          <a:p>
            <a:pPr marL="457200" indent="-457200">
              <a:buFont typeface="+mj-lt"/>
              <a:buAutoNum type="arabicPeriod"/>
            </a:pPr>
            <a:endParaRPr lang="en-US" dirty="0"/>
          </a:p>
        </p:txBody>
      </p:sp>
      <p:sp>
        <p:nvSpPr>
          <p:cNvPr id="4" name="Date Placeholder 3"/>
          <p:cNvSpPr>
            <a:spLocks noGrp="1"/>
          </p:cNvSpPr>
          <p:nvPr>
            <p:ph type="dt" sz="half" idx="10"/>
          </p:nvPr>
        </p:nvSpPr>
        <p:spPr/>
        <p:txBody>
          <a:bodyPr/>
          <a:lstStyle/>
          <a:p>
            <a:r>
              <a:rPr lang="en-US"/>
              <a:t>Ronny Kohavi</a:t>
            </a:r>
            <a:endParaRPr lang="en-US" dirty="0"/>
          </a:p>
        </p:txBody>
      </p:sp>
      <p:sp>
        <p:nvSpPr>
          <p:cNvPr id="5" name="Slide Number Placeholder 4"/>
          <p:cNvSpPr>
            <a:spLocks noGrp="1"/>
          </p:cNvSpPr>
          <p:nvPr>
            <p:ph type="sldNum" sz="quarter" idx="12"/>
          </p:nvPr>
        </p:nvSpPr>
        <p:spPr/>
        <p:txBody>
          <a:bodyPr/>
          <a:lstStyle/>
          <a:p>
            <a:fld id="{629637A9-119A-49DA-BD12-AAC58B377D80}" type="slidenum">
              <a:rPr lang="en-US" smtClean="0"/>
              <a:pPr/>
              <a:t>22</a:t>
            </a:fld>
            <a:endParaRPr lang="en-US" dirty="0"/>
          </a:p>
        </p:txBody>
      </p:sp>
    </p:spTree>
    <p:extLst>
      <p:ext uri="{BB962C8B-B14F-4D97-AF65-F5344CB8AC3E}">
        <p14:creationId xmlns:p14="http://schemas.microsoft.com/office/powerpoint/2010/main" val="28475528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5009" y="309181"/>
            <a:ext cx="11227324" cy="769199"/>
          </a:xfrm>
        </p:spPr>
        <p:txBody>
          <a:bodyPr/>
          <a:lstStyle/>
          <a:p>
            <a:r>
              <a:rPr lang="en-US" dirty="0"/>
              <a:t>The Experimentation Platform</a:t>
            </a:r>
          </a:p>
        </p:txBody>
      </p:sp>
      <p:sp>
        <p:nvSpPr>
          <p:cNvPr id="3" name="Content Placeholder 2"/>
          <p:cNvSpPr>
            <a:spLocks noGrp="1"/>
          </p:cNvSpPr>
          <p:nvPr>
            <p:ph idx="1"/>
          </p:nvPr>
        </p:nvSpPr>
        <p:spPr>
          <a:xfrm>
            <a:off x="273604" y="1375294"/>
            <a:ext cx="11650133" cy="4731995"/>
          </a:xfrm>
        </p:spPr>
        <p:txBody>
          <a:bodyPr>
            <a:noAutofit/>
          </a:bodyPr>
          <a:lstStyle/>
          <a:p>
            <a:r>
              <a:rPr lang="en-US" sz="2800" dirty="0"/>
              <a:t>Experimentation Platform provides full experiment-lifecycle management</a:t>
            </a:r>
          </a:p>
          <a:p>
            <a:pPr lvl="1"/>
            <a:r>
              <a:rPr lang="en-US" sz="2400" dirty="0"/>
              <a:t>Experimenter sets up experiment (several design templates) and hits “Start”</a:t>
            </a:r>
          </a:p>
          <a:p>
            <a:pPr lvl="1"/>
            <a:r>
              <a:rPr lang="en-US" sz="2400" dirty="0"/>
              <a:t>Pre-experiment “gates” have to pass (specific to team, such as perf test, basic correctness)</a:t>
            </a:r>
          </a:p>
          <a:p>
            <a:pPr lvl="1"/>
            <a:r>
              <a:rPr lang="en-US" sz="2400" dirty="0"/>
              <a:t>System finds a good split to control/treatment (“</a:t>
            </a:r>
            <a:r>
              <a:rPr lang="en-US" sz="2400" dirty="0" err="1"/>
              <a:t>seedfinder</a:t>
            </a:r>
            <a:r>
              <a:rPr lang="en-US" sz="2400" dirty="0"/>
              <a:t>”).</a:t>
            </a:r>
            <a:br>
              <a:rPr lang="en-US" sz="2400" dirty="0"/>
            </a:br>
            <a:r>
              <a:rPr lang="en-US" sz="2400" dirty="0"/>
              <a:t>Tries hundreds of splits, evaluates them on last week of data, picks the best</a:t>
            </a:r>
          </a:p>
          <a:p>
            <a:pPr lvl="1"/>
            <a:r>
              <a:rPr lang="en-US" sz="2400" dirty="0"/>
              <a:t>System initiates experiment at low percentage and/or at a single Data Center.</a:t>
            </a:r>
            <a:br>
              <a:rPr lang="en-US" sz="2400" dirty="0"/>
            </a:br>
            <a:r>
              <a:rPr lang="en-US" sz="2400" dirty="0"/>
              <a:t>Computes near-real-time “cheap” metric and aborts in 15 minutes if there is a problem</a:t>
            </a:r>
          </a:p>
          <a:p>
            <a:pPr lvl="1"/>
            <a:r>
              <a:rPr lang="en-US" sz="2400" dirty="0"/>
              <a:t>System wait for several hours and computes more metrics.</a:t>
            </a:r>
            <a:br>
              <a:rPr lang="en-US" sz="2400" dirty="0"/>
            </a:br>
            <a:r>
              <a:rPr lang="en-US" sz="2400" dirty="0"/>
              <a:t>If guardrails are crossed, auto shut down; otherwise, ramps-up to desired percentage (e.g., 10-20% of users)</a:t>
            </a:r>
          </a:p>
          <a:p>
            <a:pPr lvl="1"/>
            <a:r>
              <a:rPr lang="en-US" sz="2400" dirty="0"/>
              <a:t>After a day, system computes many more metrics (e.g., thousand+) and sends e-mail alerts about interesting movements (e.g., time-to-success on browser-X is down D%)</a:t>
            </a:r>
          </a:p>
        </p:txBody>
      </p:sp>
      <p:sp>
        <p:nvSpPr>
          <p:cNvPr id="4" name="Date Placeholder 3"/>
          <p:cNvSpPr>
            <a:spLocks noGrp="1"/>
          </p:cNvSpPr>
          <p:nvPr>
            <p:ph type="dt" sz="half" idx="10"/>
          </p:nvPr>
        </p:nvSpPr>
        <p:spPr/>
        <p:txBody>
          <a:bodyPr/>
          <a:lstStyle/>
          <a:p>
            <a:r>
              <a:rPr lang="en-US"/>
              <a:t>Ronny Kohavi</a:t>
            </a:r>
            <a:endParaRPr lang="en-US" dirty="0"/>
          </a:p>
        </p:txBody>
      </p:sp>
      <p:sp>
        <p:nvSpPr>
          <p:cNvPr id="5" name="Slide Number Placeholder 4"/>
          <p:cNvSpPr>
            <a:spLocks noGrp="1"/>
          </p:cNvSpPr>
          <p:nvPr>
            <p:ph type="sldNum" sz="quarter" idx="12"/>
          </p:nvPr>
        </p:nvSpPr>
        <p:spPr/>
        <p:txBody>
          <a:bodyPr/>
          <a:lstStyle/>
          <a:p>
            <a:fld id="{629637A9-119A-49DA-BD12-AAC58B377D80}" type="slidenum">
              <a:rPr lang="en-US" smtClean="0"/>
              <a:pPr/>
              <a:t>3</a:t>
            </a:fld>
            <a:endParaRPr lang="en-US" dirty="0"/>
          </a:p>
        </p:txBody>
      </p:sp>
    </p:spTree>
    <p:extLst>
      <p:ext uri="{BB962C8B-B14F-4D97-AF65-F5344CB8AC3E}">
        <p14:creationId xmlns:p14="http://schemas.microsoft.com/office/powerpoint/2010/main" val="2227168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5009" y="309181"/>
            <a:ext cx="11227324" cy="769199"/>
          </a:xfrm>
        </p:spPr>
        <p:txBody>
          <a:bodyPr/>
          <a:lstStyle/>
          <a:p>
            <a:r>
              <a:rPr lang="en-US" dirty="0"/>
              <a:t>Scale</a:t>
            </a:r>
          </a:p>
        </p:txBody>
      </p:sp>
      <p:sp>
        <p:nvSpPr>
          <p:cNvPr id="3" name="Content Placeholder 2"/>
          <p:cNvSpPr>
            <a:spLocks noGrp="1"/>
          </p:cNvSpPr>
          <p:nvPr>
            <p:ph idx="1"/>
          </p:nvPr>
        </p:nvSpPr>
        <p:spPr>
          <a:xfrm>
            <a:off x="316089" y="1230489"/>
            <a:ext cx="11396244" cy="5031415"/>
          </a:xfrm>
        </p:spPr>
        <p:txBody>
          <a:bodyPr>
            <a:noAutofit/>
          </a:bodyPr>
          <a:lstStyle/>
          <a:p>
            <a:r>
              <a:rPr lang="en-US" dirty="0"/>
              <a:t>We finish about ~300 experiment treatments per week, mostly on Bing, MSN, but also on </a:t>
            </a:r>
            <a:br>
              <a:rPr lang="en-US" dirty="0"/>
            </a:br>
            <a:r>
              <a:rPr lang="en-US" dirty="0"/>
              <a:t>Office (client and online), OneNote, Xbox, Cortana, Skype, and Exchange.</a:t>
            </a:r>
            <a:br>
              <a:rPr lang="en-US" sz="2000" dirty="0"/>
            </a:br>
            <a:r>
              <a:rPr lang="en-US" sz="2000" dirty="0"/>
              <a:t>(These are “real” useful treatments, not 3x10x10 MVT = 300.)</a:t>
            </a:r>
            <a:endParaRPr lang="en-US" dirty="0"/>
          </a:p>
          <a:p>
            <a:r>
              <a:rPr lang="en-US" dirty="0"/>
              <a:t>Typical treatment is exposed to millions of users, sometimes tens of millions.</a:t>
            </a:r>
          </a:p>
          <a:p>
            <a:r>
              <a:rPr lang="en-US" dirty="0"/>
              <a:t>There is no single Bing.   Since a user is exposed to over 15 concurrent experiments,</a:t>
            </a:r>
            <a:br>
              <a:rPr lang="en-US" dirty="0"/>
            </a:br>
            <a:r>
              <a:rPr lang="en-US" dirty="0"/>
              <a:t>they get one of 5^15 = 30 billion variants  </a:t>
            </a:r>
            <a:br>
              <a:rPr lang="en-US" dirty="0"/>
            </a:br>
            <a:r>
              <a:rPr lang="en-US" dirty="0"/>
              <a:t>(debugging takes a new meaning)</a:t>
            </a:r>
          </a:p>
          <a:p>
            <a:r>
              <a:rPr lang="en-US" dirty="0"/>
              <a:t>Until 2014, the system was</a:t>
            </a:r>
            <a:br>
              <a:rPr lang="en-US" dirty="0"/>
            </a:br>
            <a:r>
              <a:rPr lang="en-US" dirty="0"/>
              <a:t>limiting usage as it scaled.</a:t>
            </a:r>
            <a:br>
              <a:rPr lang="en-US" dirty="0"/>
            </a:br>
            <a:r>
              <a:rPr lang="en-US" dirty="0"/>
              <a:t>Now limits come from engineers’ </a:t>
            </a:r>
            <a:br>
              <a:rPr lang="en-US" dirty="0"/>
            </a:br>
            <a:r>
              <a:rPr lang="en-US" dirty="0"/>
              <a:t>ability to code new ideas</a:t>
            </a:r>
          </a:p>
          <a:p>
            <a:endParaRPr lang="en-US" dirty="0"/>
          </a:p>
        </p:txBody>
      </p:sp>
      <p:sp>
        <p:nvSpPr>
          <p:cNvPr id="4" name="Date Placeholder 3"/>
          <p:cNvSpPr>
            <a:spLocks noGrp="1"/>
          </p:cNvSpPr>
          <p:nvPr>
            <p:ph type="dt" sz="half" idx="10"/>
          </p:nvPr>
        </p:nvSpPr>
        <p:spPr/>
        <p:txBody>
          <a:bodyPr/>
          <a:lstStyle/>
          <a:p>
            <a:r>
              <a:rPr lang="en-US"/>
              <a:t>Ronny Kohavi</a:t>
            </a:r>
            <a:endParaRPr lang="en-US" dirty="0"/>
          </a:p>
        </p:txBody>
      </p:sp>
      <p:sp>
        <p:nvSpPr>
          <p:cNvPr id="5" name="Slide Number Placeholder 4"/>
          <p:cNvSpPr>
            <a:spLocks noGrp="1"/>
          </p:cNvSpPr>
          <p:nvPr>
            <p:ph type="sldNum" sz="quarter" idx="12"/>
          </p:nvPr>
        </p:nvSpPr>
        <p:spPr/>
        <p:txBody>
          <a:bodyPr/>
          <a:lstStyle/>
          <a:p>
            <a:fld id="{629637A9-119A-49DA-BD12-AAC58B377D80}" type="slidenum">
              <a:rPr lang="en-US" smtClean="0"/>
              <a:pPr/>
              <a:t>4</a:t>
            </a:fld>
            <a:endParaRPr lang="en-US" dirty="0"/>
          </a:p>
        </p:txBody>
      </p:sp>
      <p:pic>
        <p:nvPicPr>
          <p:cNvPr id="9" name="Picture 8"/>
          <p:cNvPicPr>
            <a:picLocks noChangeAspect="1"/>
          </p:cNvPicPr>
          <p:nvPr/>
        </p:nvPicPr>
        <p:blipFill>
          <a:blip r:embed="rId3"/>
          <a:stretch>
            <a:fillRect/>
          </a:stretch>
        </p:blipFill>
        <p:spPr>
          <a:xfrm>
            <a:off x="4955920" y="3622876"/>
            <a:ext cx="7236080" cy="3235123"/>
          </a:xfrm>
          <a:prstGeom prst="rect">
            <a:avLst/>
          </a:prstGeom>
          <a:ln>
            <a:solidFill>
              <a:schemeClr val="tx1"/>
            </a:solidFill>
          </a:ln>
        </p:spPr>
      </p:pic>
    </p:spTree>
    <p:extLst>
      <p:ext uri="{BB962C8B-B14F-4D97-AF65-F5344CB8AC3E}">
        <p14:creationId xmlns:p14="http://schemas.microsoft.com/office/powerpoint/2010/main" val="442308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Pitfall 1: Failing to agree on a good </a:t>
            </a:r>
            <a:br>
              <a:rPr lang="en-US" b="1" dirty="0"/>
            </a:br>
            <a:r>
              <a:rPr lang="en-US" b="1" dirty="0"/>
              <a:t>Overall Evaluation Criterion (OEC)</a:t>
            </a:r>
          </a:p>
        </p:txBody>
      </p:sp>
      <p:sp>
        <p:nvSpPr>
          <p:cNvPr id="3" name="Content Placeholder 2"/>
          <p:cNvSpPr>
            <a:spLocks noGrp="1"/>
          </p:cNvSpPr>
          <p:nvPr>
            <p:ph idx="1"/>
          </p:nvPr>
        </p:nvSpPr>
        <p:spPr/>
        <p:txBody>
          <a:bodyPr/>
          <a:lstStyle/>
          <a:p>
            <a:r>
              <a:rPr lang="en-US" dirty="0"/>
              <a:t>The biggest issues with teams that start to experiment is making sure they </a:t>
            </a:r>
          </a:p>
          <a:p>
            <a:pPr lvl="1"/>
            <a:r>
              <a:rPr lang="en-US" dirty="0"/>
              <a:t>Agree what they are optimizing for</a:t>
            </a:r>
          </a:p>
          <a:p>
            <a:pPr lvl="1"/>
            <a:r>
              <a:rPr lang="en-US" dirty="0"/>
              <a:t>Agree on measurable short-term metrics that predict the long-term value (and hard to game)</a:t>
            </a:r>
          </a:p>
          <a:p>
            <a:r>
              <a:rPr lang="en-US" dirty="0"/>
              <a:t>Microsoft support example with time on site</a:t>
            </a:r>
          </a:p>
          <a:p>
            <a:r>
              <a:rPr lang="en-US" dirty="0"/>
              <a:t>Bing example</a:t>
            </a:r>
          </a:p>
          <a:p>
            <a:pPr lvl="1"/>
            <a:r>
              <a:rPr lang="en-US" dirty="0"/>
              <a:t>Bing optimizes for long-term query share (% of queries in market) and long-term revenue.</a:t>
            </a:r>
            <a:br>
              <a:rPr lang="en-US" dirty="0"/>
            </a:br>
            <a:r>
              <a:rPr lang="en-US" dirty="0"/>
              <a:t>Short term it’s easy to make money by showing more ads, but we know it increases abandonment.</a:t>
            </a:r>
            <a:br>
              <a:rPr lang="en-US" dirty="0"/>
            </a:br>
            <a:r>
              <a:rPr lang="en-US" dirty="0"/>
              <a:t>Revenue is a constraint optimization problem: given an agreed </a:t>
            </a:r>
            <a:r>
              <a:rPr lang="en-US" dirty="0" err="1"/>
              <a:t>avg</a:t>
            </a:r>
            <a:r>
              <a:rPr lang="en-US" dirty="0"/>
              <a:t> pixels/query, optimize revenue</a:t>
            </a:r>
          </a:p>
          <a:p>
            <a:pPr lvl="1"/>
            <a:r>
              <a:rPr lang="en-US" dirty="0"/>
              <a:t>Queries/user may seem like a good metric, but degrading results will cause users to search more.</a:t>
            </a:r>
            <a:br>
              <a:rPr lang="en-US" dirty="0"/>
            </a:br>
            <a:r>
              <a:rPr lang="en-US" dirty="0"/>
              <a:t>Sessions/user is a much better metric (see </a:t>
            </a:r>
            <a:r>
              <a:rPr lang="en-US" dirty="0">
                <a:hlinkClick r:id="rId3"/>
              </a:rPr>
              <a:t>http://bit.ly/expPuzzling</a:t>
            </a:r>
            <a:r>
              <a:rPr lang="en-US" dirty="0"/>
              <a:t>).</a:t>
            </a:r>
            <a:br>
              <a:rPr lang="en-US" dirty="0"/>
            </a:br>
            <a:r>
              <a:rPr lang="en-US" dirty="0"/>
              <a:t>Bing modifies its OEC every year as our understanding improves.</a:t>
            </a:r>
            <a:br>
              <a:rPr lang="en-US" dirty="0"/>
            </a:br>
            <a:r>
              <a:rPr lang="en-US" dirty="0"/>
              <a:t>We still don’t have a good way to measure “instant answers,” where users don’t click</a:t>
            </a:r>
          </a:p>
        </p:txBody>
      </p:sp>
      <p:sp>
        <p:nvSpPr>
          <p:cNvPr id="4" name="Date Placeholder 3"/>
          <p:cNvSpPr>
            <a:spLocks noGrp="1"/>
          </p:cNvSpPr>
          <p:nvPr>
            <p:ph type="dt" sz="half" idx="10"/>
          </p:nvPr>
        </p:nvSpPr>
        <p:spPr/>
        <p:txBody>
          <a:bodyPr/>
          <a:lstStyle/>
          <a:p>
            <a:r>
              <a:rPr lang="en-US" dirty="0"/>
              <a:t>Ronny Kohavi</a:t>
            </a:r>
          </a:p>
        </p:txBody>
      </p:sp>
      <p:sp>
        <p:nvSpPr>
          <p:cNvPr id="5" name="Slide Number Placeholder 4"/>
          <p:cNvSpPr>
            <a:spLocks noGrp="1"/>
          </p:cNvSpPr>
          <p:nvPr>
            <p:ph type="sldNum" sz="quarter" idx="12"/>
          </p:nvPr>
        </p:nvSpPr>
        <p:spPr/>
        <p:txBody>
          <a:bodyPr/>
          <a:lstStyle/>
          <a:p>
            <a:fld id="{629637A9-119A-49DA-BD12-AAC58B377D80}" type="slidenum">
              <a:rPr lang="en-US" smtClean="0"/>
              <a:pPr/>
              <a:t>5</a:t>
            </a:fld>
            <a:endParaRPr lang="en-US" dirty="0"/>
          </a:p>
        </p:txBody>
      </p:sp>
    </p:spTree>
    <p:extLst>
      <p:ext uri="{BB962C8B-B14F-4D97-AF65-F5344CB8AC3E}">
        <p14:creationId xmlns:p14="http://schemas.microsoft.com/office/powerpoint/2010/main" val="2176222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22169" y="286603"/>
            <a:ext cx="11227324" cy="967193"/>
          </a:xfrm>
        </p:spPr>
        <p:txBody>
          <a:bodyPr/>
          <a:lstStyle/>
          <a:p>
            <a:r>
              <a:rPr lang="en-US" dirty="0"/>
              <a:t>Pitfall 1 continued</a:t>
            </a:r>
          </a:p>
        </p:txBody>
      </p:sp>
      <p:sp>
        <p:nvSpPr>
          <p:cNvPr id="3" name="Content Placeholder 2"/>
          <p:cNvSpPr>
            <a:spLocks noGrp="1"/>
          </p:cNvSpPr>
          <p:nvPr>
            <p:ph idx="1"/>
          </p:nvPr>
        </p:nvSpPr>
        <p:spPr/>
        <p:txBody>
          <a:bodyPr/>
          <a:lstStyle/>
          <a:p>
            <a:r>
              <a:rPr lang="en-US" dirty="0"/>
              <a:t>We still don’t have a good metric for the value of instant answers (knowledge graph) where users don’t need to click.</a:t>
            </a:r>
            <a:br>
              <a:rPr lang="en-US" dirty="0"/>
            </a:br>
            <a:r>
              <a:rPr lang="en-US" dirty="0"/>
              <a:t>Was the answer great, or did the users abandon?</a:t>
            </a:r>
          </a:p>
          <a:p>
            <a:r>
              <a:rPr lang="en-US" dirty="0"/>
              <a:t>Example: query “GE” gives the stock information.</a:t>
            </a:r>
            <a:br>
              <a:rPr lang="en-US" dirty="0"/>
            </a:br>
            <a:r>
              <a:rPr lang="en-US" dirty="0"/>
              <a:t>If users don’t click, their intent was likely satisfied</a:t>
            </a:r>
          </a:p>
        </p:txBody>
      </p:sp>
      <p:sp>
        <p:nvSpPr>
          <p:cNvPr id="4" name="Date Placeholder 3"/>
          <p:cNvSpPr>
            <a:spLocks noGrp="1"/>
          </p:cNvSpPr>
          <p:nvPr>
            <p:ph type="dt" sz="half" idx="10"/>
          </p:nvPr>
        </p:nvSpPr>
        <p:spPr/>
        <p:txBody>
          <a:bodyPr/>
          <a:lstStyle/>
          <a:p>
            <a:r>
              <a:rPr lang="en-US"/>
              <a:t>Ronny Kohavi</a:t>
            </a:r>
            <a:endParaRPr lang="en-US" dirty="0"/>
          </a:p>
        </p:txBody>
      </p:sp>
      <p:sp>
        <p:nvSpPr>
          <p:cNvPr id="5" name="Slide Number Placeholder 4"/>
          <p:cNvSpPr>
            <a:spLocks noGrp="1"/>
          </p:cNvSpPr>
          <p:nvPr>
            <p:ph type="sldNum" sz="quarter" idx="12"/>
          </p:nvPr>
        </p:nvSpPr>
        <p:spPr/>
        <p:txBody>
          <a:bodyPr/>
          <a:lstStyle/>
          <a:p>
            <a:fld id="{629637A9-119A-49DA-BD12-AAC58B377D80}" type="slidenum">
              <a:rPr lang="en-US" smtClean="0"/>
              <a:pPr/>
              <a:t>6</a:t>
            </a:fld>
            <a:endParaRPr lang="en-US" dirty="0"/>
          </a:p>
        </p:txBody>
      </p:sp>
      <p:pic>
        <p:nvPicPr>
          <p:cNvPr id="7" name="Picture 6"/>
          <p:cNvPicPr>
            <a:picLocks noChangeAspect="1"/>
          </p:cNvPicPr>
          <p:nvPr/>
        </p:nvPicPr>
        <p:blipFill>
          <a:blip r:embed="rId2"/>
          <a:stretch>
            <a:fillRect/>
          </a:stretch>
        </p:blipFill>
        <p:spPr>
          <a:xfrm>
            <a:off x="7132146" y="2586630"/>
            <a:ext cx="5059854" cy="4238280"/>
          </a:xfrm>
          <a:prstGeom prst="rect">
            <a:avLst/>
          </a:prstGeom>
        </p:spPr>
      </p:pic>
    </p:spTree>
    <p:extLst>
      <p:ext uri="{BB962C8B-B14F-4D97-AF65-F5344CB8AC3E}">
        <p14:creationId xmlns:p14="http://schemas.microsoft.com/office/powerpoint/2010/main" val="655626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22169" y="286603"/>
            <a:ext cx="11227324" cy="967193"/>
          </a:xfrm>
        </p:spPr>
        <p:txBody>
          <a:bodyPr/>
          <a:lstStyle/>
          <a:p>
            <a:r>
              <a:rPr lang="en-US" dirty="0"/>
              <a:t>Pitfall 1 continued</a:t>
            </a:r>
          </a:p>
        </p:txBody>
      </p:sp>
      <p:sp>
        <p:nvSpPr>
          <p:cNvPr id="3" name="Content Placeholder 2"/>
          <p:cNvSpPr>
            <a:spLocks noGrp="1"/>
          </p:cNvSpPr>
          <p:nvPr>
            <p:ph idx="1"/>
          </p:nvPr>
        </p:nvSpPr>
        <p:spPr/>
        <p:txBody>
          <a:bodyPr/>
          <a:lstStyle/>
          <a:p>
            <a:r>
              <a:rPr lang="en-US" dirty="0"/>
              <a:t>But if the query is “general electric psb48yskbss”</a:t>
            </a:r>
            <a:br>
              <a:rPr lang="en-US" dirty="0"/>
            </a:br>
            <a:r>
              <a:rPr lang="en-US" dirty="0"/>
              <a:t>as I did for my refrigerator when I looked for its </a:t>
            </a:r>
            <a:br>
              <a:rPr lang="en-US" dirty="0"/>
            </a:br>
            <a:r>
              <a:rPr lang="en-US" dirty="0"/>
              <a:t>manual, then the answer was poor (and so was</a:t>
            </a:r>
            <a:br>
              <a:rPr lang="en-US" dirty="0"/>
            </a:br>
            <a:r>
              <a:rPr lang="en-US" dirty="0"/>
              <a:t>the rest of the page) so I abandoned</a:t>
            </a:r>
          </a:p>
          <a:p>
            <a:r>
              <a:rPr lang="en-US" dirty="0"/>
              <a:t>Hard to tell the difference between satisfied users</a:t>
            </a:r>
            <a:br>
              <a:rPr lang="en-US" dirty="0"/>
            </a:br>
            <a:r>
              <a:rPr lang="en-US" dirty="0"/>
              <a:t>and abandoning users when there is no click</a:t>
            </a:r>
          </a:p>
          <a:p>
            <a:r>
              <a:rPr lang="en-US" dirty="0"/>
              <a:t>Problem is easier on mobile because users </a:t>
            </a:r>
            <a:br>
              <a:rPr lang="en-US" dirty="0"/>
            </a:br>
            <a:r>
              <a:rPr lang="en-US" dirty="0"/>
              <a:t>scroll to see rest of page, so scrolling down </a:t>
            </a:r>
            <a:br>
              <a:rPr lang="en-US" dirty="0"/>
            </a:br>
            <a:r>
              <a:rPr lang="en-US" dirty="0"/>
              <a:t>without a click is a sign of abandonment</a:t>
            </a:r>
          </a:p>
        </p:txBody>
      </p:sp>
      <p:sp>
        <p:nvSpPr>
          <p:cNvPr id="4" name="Date Placeholder 3"/>
          <p:cNvSpPr>
            <a:spLocks noGrp="1"/>
          </p:cNvSpPr>
          <p:nvPr>
            <p:ph type="dt" sz="half" idx="10"/>
          </p:nvPr>
        </p:nvSpPr>
        <p:spPr/>
        <p:txBody>
          <a:bodyPr/>
          <a:lstStyle/>
          <a:p>
            <a:r>
              <a:rPr lang="en-US"/>
              <a:t>Ronny Kohavi</a:t>
            </a:r>
            <a:endParaRPr lang="en-US" dirty="0"/>
          </a:p>
        </p:txBody>
      </p:sp>
      <p:sp>
        <p:nvSpPr>
          <p:cNvPr id="5" name="Slide Number Placeholder 4"/>
          <p:cNvSpPr>
            <a:spLocks noGrp="1"/>
          </p:cNvSpPr>
          <p:nvPr>
            <p:ph type="sldNum" sz="quarter" idx="12"/>
          </p:nvPr>
        </p:nvSpPr>
        <p:spPr/>
        <p:txBody>
          <a:bodyPr/>
          <a:lstStyle/>
          <a:p>
            <a:fld id="{629637A9-119A-49DA-BD12-AAC58B377D80}" type="slidenum">
              <a:rPr lang="en-US" smtClean="0"/>
              <a:pPr/>
              <a:t>7</a:t>
            </a:fld>
            <a:endParaRPr lang="en-US" dirty="0"/>
          </a:p>
        </p:txBody>
      </p:sp>
      <p:pic>
        <p:nvPicPr>
          <p:cNvPr id="8" name="Picture 1" descr="cid:image001.png@01D215F7.8D53F200"/>
          <p:cNvPicPr>
            <a:picLocks noChangeAspect="1" noChangeArrowheads="1"/>
          </p:cNvPicPr>
          <p:nvPr/>
        </p:nvPicPr>
        <p:blipFill rotWithShape="1">
          <a:blip r:embed="rId2">
            <a:extLst>
              <a:ext uri="{28A0092B-C50C-407E-A947-70E740481C1C}">
                <a14:useLocalDpi xmlns:a14="http://schemas.microsoft.com/office/drawing/2010/main" val="0"/>
              </a:ext>
            </a:extLst>
          </a:blip>
          <a:srcRect b="15137"/>
          <a:stretch/>
        </p:blipFill>
        <p:spPr bwMode="auto">
          <a:xfrm>
            <a:off x="7479934" y="1508004"/>
            <a:ext cx="4712066" cy="5349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61593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2169" y="297892"/>
            <a:ext cx="11227324" cy="967193"/>
          </a:xfrm>
        </p:spPr>
        <p:txBody>
          <a:bodyPr/>
          <a:lstStyle/>
          <a:p>
            <a:r>
              <a:rPr lang="en-US" dirty="0"/>
              <a:t>Bad OEC Example</a:t>
            </a:r>
          </a:p>
        </p:txBody>
      </p:sp>
      <p:sp>
        <p:nvSpPr>
          <p:cNvPr id="3" name="Content Placeholder 2"/>
          <p:cNvSpPr>
            <a:spLocks noGrp="1"/>
          </p:cNvSpPr>
          <p:nvPr>
            <p:ph idx="1"/>
          </p:nvPr>
        </p:nvSpPr>
        <p:spPr/>
        <p:txBody>
          <a:bodyPr>
            <a:normAutofit lnSpcReduction="10000"/>
          </a:bodyPr>
          <a:lstStyle/>
          <a:p>
            <a:r>
              <a:rPr lang="en-US" dirty="0"/>
              <a:t>Your data scientists makes an observation:</a:t>
            </a:r>
            <a:br>
              <a:rPr lang="en-US" dirty="0"/>
            </a:br>
            <a:r>
              <a:rPr lang="en-US" dirty="0"/>
              <a:t>2% of queries end up with “No results.”  </a:t>
            </a:r>
          </a:p>
          <a:p>
            <a:r>
              <a:rPr lang="en-US" dirty="0"/>
              <a:t>Manager: must reduce.</a:t>
            </a:r>
            <a:br>
              <a:rPr lang="en-US" dirty="0"/>
            </a:br>
            <a:r>
              <a:rPr lang="en-US" dirty="0"/>
              <a:t>Assigns a team to minimize “no results” metric</a:t>
            </a:r>
          </a:p>
          <a:p>
            <a:r>
              <a:rPr lang="en-US" dirty="0"/>
              <a:t>Metric improves, but results for query</a:t>
            </a:r>
            <a:br>
              <a:rPr lang="en-US" dirty="0"/>
            </a:br>
            <a:r>
              <a:rPr lang="en-US" dirty="0"/>
              <a:t>    </a:t>
            </a:r>
            <a:r>
              <a:rPr lang="en-US" b="1" dirty="0"/>
              <a:t>brochure paper</a:t>
            </a:r>
            <a:br>
              <a:rPr lang="en-US" dirty="0"/>
            </a:br>
            <a:r>
              <a:rPr lang="en-US" dirty="0"/>
              <a:t>are crap (or in this case, paper to clean crap)</a:t>
            </a:r>
          </a:p>
          <a:p>
            <a:r>
              <a:rPr lang="en-US" dirty="0"/>
              <a:t>Sometimes it *is* better to show “No Results.”</a:t>
            </a:r>
            <a:br>
              <a:rPr lang="en-US" dirty="0"/>
            </a:br>
            <a:r>
              <a:rPr lang="en-US" dirty="0"/>
              <a:t>This is a good example of gaming the OEC.</a:t>
            </a:r>
            <a:br>
              <a:rPr lang="en-US" dirty="0"/>
            </a:br>
            <a:endParaRPr lang="en-US" dirty="0"/>
          </a:p>
          <a:p>
            <a:pPr marL="0" indent="0">
              <a:buNone/>
            </a:pPr>
            <a:r>
              <a:rPr lang="en-US" dirty="0"/>
              <a:t>Real example from my Amazon Prime now search 3/26/2016</a:t>
            </a:r>
            <a:br>
              <a:rPr lang="en-US" dirty="0"/>
            </a:br>
            <a:r>
              <a:rPr lang="en-US" dirty="0">
                <a:hlinkClick r:id="rId3"/>
              </a:rPr>
              <a:t>https://twitter.com/ronnyk/status/713949552823263234</a:t>
            </a:r>
            <a:r>
              <a:rPr lang="en-US" dirty="0"/>
              <a:t> </a:t>
            </a:r>
          </a:p>
          <a:p>
            <a:endParaRPr lang="en-US" dirty="0"/>
          </a:p>
          <a:p>
            <a:endParaRPr lang="en-US" dirty="0"/>
          </a:p>
        </p:txBody>
      </p:sp>
      <p:sp>
        <p:nvSpPr>
          <p:cNvPr id="4" name="Date Placeholder 3"/>
          <p:cNvSpPr>
            <a:spLocks noGrp="1"/>
          </p:cNvSpPr>
          <p:nvPr>
            <p:ph type="dt" sz="half" idx="10"/>
          </p:nvPr>
        </p:nvSpPr>
        <p:spPr/>
        <p:txBody>
          <a:bodyPr/>
          <a:lstStyle/>
          <a:p>
            <a:r>
              <a:rPr lang="en-US" dirty="0"/>
              <a:t>Ronny Kohavi</a:t>
            </a:r>
          </a:p>
        </p:txBody>
      </p:sp>
      <p:sp>
        <p:nvSpPr>
          <p:cNvPr id="5" name="Slide Number Placeholder 4"/>
          <p:cNvSpPr>
            <a:spLocks noGrp="1"/>
          </p:cNvSpPr>
          <p:nvPr>
            <p:ph type="sldNum" sz="quarter" idx="12"/>
          </p:nvPr>
        </p:nvSpPr>
        <p:spPr/>
        <p:txBody>
          <a:bodyPr/>
          <a:lstStyle/>
          <a:p>
            <a:fld id="{629637A9-119A-49DA-BD12-AAC58B377D80}" type="slidenum">
              <a:rPr lang="en-US" smtClean="0"/>
              <a:pPr/>
              <a:t>8</a:t>
            </a:fld>
            <a:endParaRPr lang="en-US" dirty="0"/>
          </a:p>
        </p:txBody>
      </p:sp>
      <p:pic>
        <p:nvPicPr>
          <p:cNvPr id="6" name="Picture 5"/>
          <p:cNvPicPr>
            <a:picLocks noChangeAspect="1"/>
          </p:cNvPicPr>
          <p:nvPr/>
        </p:nvPicPr>
        <p:blipFill>
          <a:blip r:embed="rId4"/>
          <a:stretch>
            <a:fillRect/>
          </a:stretch>
        </p:blipFill>
        <p:spPr>
          <a:xfrm>
            <a:off x="8675940" y="0"/>
            <a:ext cx="3516060" cy="6249247"/>
          </a:xfrm>
          <a:prstGeom prst="rect">
            <a:avLst/>
          </a:prstGeom>
        </p:spPr>
      </p:pic>
    </p:spTree>
    <p:extLst>
      <p:ext uri="{BB962C8B-B14F-4D97-AF65-F5344CB8AC3E}">
        <p14:creationId xmlns:p14="http://schemas.microsoft.com/office/powerpoint/2010/main" val="1434773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Pitfall 2: Failing to Validate the </a:t>
            </a:r>
            <a:br>
              <a:rPr lang="en-US" b="1" dirty="0"/>
            </a:br>
            <a:r>
              <a:rPr lang="en-US" b="1" dirty="0"/>
              <a:t>Experimentation System</a:t>
            </a:r>
          </a:p>
        </p:txBody>
      </p:sp>
      <p:sp>
        <p:nvSpPr>
          <p:cNvPr id="3" name="Content Placeholder 2"/>
          <p:cNvSpPr>
            <a:spLocks noGrp="1"/>
          </p:cNvSpPr>
          <p:nvPr>
            <p:ph idx="1"/>
          </p:nvPr>
        </p:nvSpPr>
        <p:spPr>
          <a:xfrm>
            <a:off x="442875" y="1804106"/>
            <a:ext cx="9776968" cy="4509608"/>
          </a:xfrm>
        </p:spPr>
        <p:txBody>
          <a:bodyPr>
            <a:normAutofit fontScale="92500" lnSpcReduction="10000"/>
          </a:bodyPr>
          <a:lstStyle/>
          <a:p>
            <a:r>
              <a:rPr lang="en-US" dirty="0"/>
              <a:t>Software that shows p-values with many digits of precision leads users to</a:t>
            </a:r>
            <a:br>
              <a:rPr lang="en-US" dirty="0"/>
            </a:br>
            <a:r>
              <a:rPr lang="en-US" dirty="0"/>
              <a:t>trust it, but the statistics or implementation behind it could be buggy</a:t>
            </a:r>
          </a:p>
          <a:p>
            <a:r>
              <a:rPr lang="en-US" b="1" dirty="0"/>
              <a:t>Getting numbers is easy; getting numbers you can trust is hard</a:t>
            </a:r>
          </a:p>
          <a:p>
            <a:r>
              <a:rPr lang="en-US" dirty="0"/>
              <a:t>Example: Two very good books on A/B testing get the stats wrong</a:t>
            </a:r>
            <a:br>
              <a:rPr lang="en-US" dirty="0"/>
            </a:br>
            <a:r>
              <a:rPr lang="en-US" dirty="0"/>
              <a:t>(see Amazon reviews)</a:t>
            </a:r>
          </a:p>
          <a:p>
            <a:r>
              <a:rPr lang="en-US" dirty="0"/>
              <a:t>Our recommendation:</a:t>
            </a:r>
          </a:p>
          <a:p>
            <a:pPr lvl="1"/>
            <a:r>
              <a:rPr lang="en-US" dirty="0"/>
              <a:t>Run A/A tests: if the system is operating correctly, the system should find a stat-sig difference only about 5% of the time</a:t>
            </a:r>
          </a:p>
          <a:p>
            <a:pPr lvl="1"/>
            <a:r>
              <a:rPr lang="en-US" dirty="0"/>
              <a:t>Do a Sample-Ratio-Mismatch test.  Example</a:t>
            </a:r>
          </a:p>
          <a:p>
            <a:pPr lvl="2"/>
            <a:r>
              <a:rPr lang="en-US" dirty="0"/>
              <a:t>Design calls for equal percentages to Control Treatment</a:t>
            </a:r>
          </a:p>
          <a:p>
            <a:pPr lvl="2"/>
            <a:r>
              <a:rPr lang="en-US" dirty="0"/>
              <a:t>Real example: Actual is 821,588 vs. 815,482 users, a 50.2% ratio instead of 50.0%</a:t>
            </a:r>
          </a:p>
          <a:p>
            <a:pPr lvl="2"/>
            <a:r>
              <a:rPr lang="en-US" dirty="0"/>
              <a:t>Something is wrong!  Stop analyzing the result.</a:t>
            </a:r>
            <a:br>
              <a:rPr lang="en-US" dirty="0"/>
            </a:br>
            <a:r>
              <a:rPr lang="en-US" dirty="0"/>
              <a:t>The p-value for such a split is 1.8e-6, so this should be rarer than 1 in 500,000.</a:t>
            </a:r>
          </a:p>
          <a:p>
            <a:pPr marL="384048" lvl="2" indent="0">
              <a:buNone/>
            </a:pPr>
            <a:r>
              <a:rPr lang="en-US" dirty="0"/>
              <a:t>SRMs happens to us every week!</a:t>
            </a:r>
          </a:p>
          <a:p>
            <a:pPr lvl="1"/>
            <a:endParaRPr lang="en-US" dirty="0"/>
          </a:p>
          <a:p>
            <a:endParaRPr lang="en-US" dirty="0"/>
          </a:p>
        </p:txBody>
      </p:sp>
      <p:sp>
        <p:nvSpPr>
          <p:cNvPr id="4" name="Date Placeholder 3"/>
          <p:cNvSpPr>
            <a:spLocks noGrp="1"/>
          </p:cNvSpPr>
          <p:nvPr>
            <p:ph type="dt" sz="half" idx="10"/>
          </p:nvPr>
        </p:nvSpPr>
        <p:spPr/>
        <p:txBody>
          <a:bodyPr/>
          <a:lstStyle/>
          <a:p>
            <a:r>
              <a:rPr lang="en-US"/>
              <a:t>Ronny Kohavi</a:t>
            </a:r>
            <a:endParaRPr lang="en-US" dirty="0"/>
          </a:p>
        </p:txBody>
      </p:sp>
      <p:sp>
        <p:nvSpPr>
          <p:cNvPr id="5" name="Slide Number Placeholder 4"/>
          <p:cNvSpPr>
            <a:spLocks noGrp="1"/>
          </p:cNvSpPr>
          <p:nvPr>
            <p:ph type="sldNum" sz="quarter" idx="12"/>
          </p:nvPr>
        </p:nvSpPr>
        <p:spPr/>
        <p:txBody>
          <a:bodyPr/>
          <a:lstStyle/>
          <a:p>
            <a:fld id="{629637A9-119A-49DA-BD12-AAC58B377D80}" type="slidenum">
              <a:rPr lang="en-US" smtClean="0"/>
              <a:pPr/>
              <a:t>9</a:t>
            </a:fld>
            <a:endParaRPr lang="en-US" dirty="0"/>
          </a:p>
        </p:txBody>
      </p:sp>
      <p:pic>
        <p:nvPicPr>
          <p:cNvPr id="9" name="Picture 8"/>
          <p:cNvPicPr>
            <a:picLocks noChangeAspect="1"/>
          </p:cNvPicPr>
          <p:nvPr/>
        </p:nvPicPr>
        <p:blipFill>
          <a:blip r:embed="rId3"/>
          <a:stretch>
            <a:fillRect/>
          </a:stretch>
        </p:blipFill>
        <p:spPr>
          <a:xfrm>
            <a:off x="10219843" y="671202"/>
            <a:ext cx="1762815" cy="2648651"/>
          </a:xfrm>
          <a:prstGeom prst="rect">
            <a:avLst/>
          </a:prstGeom>
        </p:spPr>
      </p:pic>
      <p:pic>
        <p:nvPicPr>
          <p:cNvPr id="10" name="Picture 9"/>
          <p:cNvPicPr>
            <a:picLocks noChangeAspect="1"/>
          </p:cNvPicPr>
          <p:nvPr/>
        </p:nvPicPr>
        <p:blipFill>
          <a:blip r:embed="rId4"/>
          <a:stretch>
            <a:fillRect/>
          </a:stretch>
        </p:blipFill>
        <p:spPr>
          <a:xfrm>
            <a:off x="10204672" y="3704452"/>
            <a:ext cx="1793156" cy="2274002"/>
          </a:xfrm>
          <a:prstGeom prst="rect">
            <a:avLst/>
          </a:prstGeom>
        </p:spPr>
      </p:pic>
    </p:spTree>
    <p:extLst>
      <p:ext uri="{BB962C8B-B14F-4D97-AF65-F5344CB8AC3E}">
        <p14:creationId xmlns:p14="http://schemas.microsoft.com/office/powerpoint/2010/main" val="561507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theme/theme1.xml><?xml version="1.0" encoding="utf-8"?>
<a:theme xmlns:a="http://schemas.openxmlformats.org/drawingml/2006/main" name="Retrospect">
  <a:themeElements>
    <a:clrScheme name="Retrospect">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6B9F25"/>
      </a:hlink>
      <a:folHlink>
        <a:srgbClr val="B26B02"/>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D26EA377-59BD-4C9C-9D94-EE8416EE4C7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F2DA91A6617A4D46AAF4A4B6CEA11568" ma:contentTypeVersion="2" ma:contentTypeDescription="Create a new document." ma:contentTypeScope="" ma:versionID="7a986b9393cb60f17aa031478a90b6b1">
  <xsd:schema xmlns:xsd="http://www.w3.org/2001/XMLSchema" xmlns:xs="http://www.w3.org/2001/XMLSchema" xmlns:p="http://schemas.microsoft.com/office/2006/metadata/properties" xmlns:ns2="05a19d22-1a15-42bf-a616-f586db80179e" targetNamespace="http://schemas.microsoft.com/office/2006/metadata/properties" ma:root="true" ma:fieldsID="82459e71f617a9972f3cbd0e0f515e81" ns2:_="">
    <xsd:import namespace="05a19d22-1a15-42bf-a616-f586db80179e"/>
    <xsd:element name="properties">
      <xsd:complexType>
        <xsd:sequence>
          <xsd:element name="documentManagement">
            <xsd:complexType>
              <xsd:all>
                <xsd:element ref="ns2:SharedWithUsers" minOccurs="0"/>
                <xsd:element ref="ns2: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5a19d22-1a15-42bf-a616-f586db80179e"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03D5DA09-AB10-4C6F-938F-723CC43C5485}"/>
</file>

<file path=customXml/itemProps2.xml><?xml version="1.0" encoding="utf-8"?>
<ds:datastoreItem xmlns:ds="http://schemas.openxmlformats.org/officeDocument/2006/customXml" ds:itemID="{382A8BA4-29F6-4717-B9EB-4B36BF59D365}"/>
</file>

<file path=customXml/itemProps3.xml><?xml version="1.0" encoding="utf-8"?>
<ds:datastoreItem xmlns:ds="http://schemas.openxmlformats.org/officeDocument/2006/customXml" ds:itemID="{B525B603-6BBC-4F82-A141-9C0128352541}"/>
</file>

<file path=docProps/app.xml><?xml version="1.0" encoding="utf-8"?>
<Properties xmlns="http://schemas.openxmlformats.org/officeDocument/2006/extended-properties" xmlns:vt="http://schemas.openxmlformats.org/officeDocument/2006/docPropsVTypes">
  <Template>Facet</Template>
  <TotalTime>13173</TotalTime>
  <Words>1115</Words>
  <Application>Microsoft Office PowerPoint</Application>
  <PresentationFormat>Widescreen</PresentationFormat>
  <Paragraphs>232</Paragraphs>
  <Slides>22</Slides>
  <Notes>13</Notes>
  <HiddenSlides>2</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22</vt:i4>
      </vt:variant>
    </vt:vector>
  </HeadingPairs>
  <TitlesOfParts>
    <vt:vector size="28" baseType="lpstr">
      <vt:lpstr>Calibri</vt:lpstr>
      <vt:lpstr>Calibri Light</vt:lpstr>
      <vt:lpstr>Courier New</vt:lpstr>
      <vt:lpstr>Segoe UI Light</vt:lpstr>
      <vt:lpstr>Wingdings</vt:lpstr>
      <vt:lpstr>Retrospect</vt:lpstr>
      <vt:lpstr>  Pitfalls in Online Controlled Experiments  Slides at https://bit.ly/CODE2016Kohavi </vt:lpstr>
      <vt:lpstr>About the Team</vt:lpstr>
      <vt:lpstr>The Experimentation Platform</vt:lpstr>
      <vt:lpstr>Scale</vt:lpstr>
      <vt:lpstr>Pitfall 1: Failing to agree on a good  Overall Evaluation Criterion (OEC)</vt:lpstr>
      <vt:lpstr>Pitfall 1 continued</vt:lpstr>
      <vt:lpstr>Pitfall 1 continued</vt:lpstr>
      <vt:lpstr>Bad OEC Example</vt:lpstr>
      <vt:lpstr>Pitfall 2: Failing to Validate the  Experimentation System</vt:lpstr>
      <vt:lpstr>Example A/A test</vt:lpstr>
      <vt:lpstr>MSN Experiment: Add More Infopane Slides</vt:lpstr>
      <vt:lpstr>MSN Experiment: SRM</vt:lpstr>
      <vt:lpstr>Pitfall 3: Failing to Validate Data Quality</vt:lpstr>
      <vt:lpstr>Instrumentation is Critical</vt:lpstr>
      <vt:lpstr>The Best Data Scientists are Skeptics</vt:lpstr>
      <vt:lpstr>Pitfall 4: Failing to Keep it Simple</vt:lpstr>
      <vt:lpstr>The Risks of Simple</vt:lpstr>
      <vt:lpstr>Pitfall 5: Failing to Look at Segments</vt:lpstr>
      <vt:lpstr>Example: New Bing Mobile Release</vt:lpstr>
      <vt:lpstr>Pitfall 6: Failing to Evaluate Early</vt:lpstr>
      <vt:lpstr>Why Does Early Detection Work?</vt:lpstr>
      <vt:lpstr>Summary: The Six Pitfalls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Ronny Kohavi (EXP)</dc:creator>
  <cp:lastModifiedBy>Ronny Kohavi</cp:lastModifiedBy>
  <cp:revision>261</cp:revision>
  <dcterms:created xsi:type="dcterms:W3CDTF">2014-02-11T00:22:00Z</dcterms:created>
  <dcterms:modified xsi:type="dcterms:W3CDTF">2016-10-10T05:23:37Z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0x010100F2DA91A6617A4D46AAF4A4B6CEA11568</vt:lpwstr>
  </property>
</Properties>
</file>